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87225"/>
  <p:notesSz cx="7099300" cy="10234600"/>
  <p:embeddedFontLs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Hans X"/>
  <p:cmAuthor clrIdx="1" id="1" initials="" lastIdx="6" name="Xuechun Yang"/>
  <p:cmAuthor clrIdx="2" id="2" initials="" lastIdx="3" name="Thomas Ts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7A0C39-07DD-4FD7-9DF5-C5B73FB7A16E}">
  <a:tblStyle styleId="{A67A0C39-07DD-4FD7-9DF5-C5B73FB7A1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0-28T23:00:56.184">
    <p:pos x="204" y="391"/>
    <p:text>I added part of the segments only, should we change the title?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7-10-29T10:27:29.203">
    <p:pos x="589" y="2821"/>
    <p:text>I shorted a bit about this part and delete the high supplier concentration because it's actually wrong</p:text>
  </p:cm>
  <p:cm authorId="1" idx="2" dt="2017-10-29T10:24:50.270">
    <p:pos x="584" y="1187"/>
    <p:text>I changed high market concentration. as actually it's low and i have conclusion before that market is fragmented. Instead, I put consolidation from previous conclusion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17-10-28T22:22:00.845">
    <p:pos x="252" y="1065"/>
    <p:text>fragment market</p:text>
  </p:cm>
  <p:cm authorId="1" idx="4" dt="2017-10-23T13:34:18.222">
    <p:pos x="252" y="1065"/>
    <p:text>industry structure determines the profitability?</p:text>
  </p:cm>
  <p:cm authorId="2" idx="1" dt="2017-10-28T22:22:00.845">
    <p:pos x="252" y="1065"/>
    <p:text>we kind of mention that already. Substitutes and rivalry shrink profitability (price wars)</p:text>
  </p:cm>
  <p:cm authorId="1" idx="5" dt="2017-10-28T22:23:55.826">
    <p:pos x="204" y="393"/>
    <p:text>strategic group segmentation?</p:text>
  </p:cm>
  <p:cm authorId="2" idx="2" dt="2017-10-28T22:23:55.826">
    <p:pos x="204" y="393"/>
    <p:text>I don't think Aldi belongs to a specific group. Strategies are very different.</p:text>
  </p:cm>
  <p:cm authorId="1" idx="6" dt="2017-10-28T22:23:28.407">
    <p:pos x="204" y="493"/>
    <p:text>structure- conduct-performance for aldi and walmart?</p:text>
  </p:cm>
  <p:cm authorId="2" idx="3" dt="2017-10-28T22:23:28.407">
    <p:pos x="204" y="493"/>
    <p:text>the structure we analyze in the 2 5 Forces. The performance in Aldi Walmart comparison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3076363" cy="51173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5" y="1"/>
            <a:ext cx="3076363" cy="511731"/>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1" y="4861442"/>
            <a:ext cx="5679440" cy="460557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721107"/>
            <a:ext cx="3076363" cy="511731"/>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5" y="9721107"/>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GB"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ood" TargetMode="External"/><Relationship Id="rId3" Type="http://schemas.openxmlformats.org/officeDocument/2006/relationships/hyperlink" Target="https://en.wikipedia.org/wiki/Food" TargetMode="External"/><Relationship Id="rId4" Type="http://schemas.openxmlformats.org/officeDocument/2006/relationships/hyperlink" Target="https://en.wikipedia.org/wiki/Supermarket" TargetMode="External"/><Relationship Id="rId5" Type="http://schemas.openxmlformats.org/officeDocument/2006/relationships/hyperlink" Target="https://en.wikipedia.org/wiki/Pharmacy" TargetMode="External"/><Relationship Id="rId6" Type="http://schemas.openxmlformats.org/officeDocument/2006/relationships/hyperlink" Target="http://marketrealist.com/quote-page/wmt/" TargetMode="External"/><Relationship Id="rId7" Type="http://schemas.openxmlformats.org/officeDocument/2006/relationships/hyperlink" Target="http://marketrealist.com/quote-page/k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ontwasteyourmoney.com/aldi-vs-whole-foods-stores-organic-options-better-walle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om/what-is-gdp-definition-of-gross-domestic-product-3306038"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om/what-is-gdp-definition-of-gross-domestic-product-330603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om/what-is-gdp-definition-of-gross-domestic-product-3306038"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om/what-is-gdp-definition-of-gross-domestic-product-3306038"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811171ad9_2_398: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811171ad9_2_39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806b7da7b_0_3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This increase in market share was due to the continuous consolidation of the supermarket segment. Benefit from economies of scale</a:t>
            </a:r>
            <a:endParaRPr sz="1050">
              <a:solidFill>
                <a:srgbClr val="666666"/>
              </a:solidFill>
              <a:highlight>
                <a:srgbClr val="FFFFFF"/>
              </a:highlight>
            </a:endParaRPr>
          </a:p>
          <a:p>
            <a:pPr indent="0" lvl="0" marL="0" rtl="0" algn="l">
              <a:lnSpc>
                <a:spcPct val="115000"/>
              </a:lnSpc>
              <a:spcBef>
                <a:spcPts val="0"/>
              </a:spcBef>
              <a:spcAft>
                <a:spcPts val="0"/>
              </a:spcAft>
              <a:buNone/>
            </a:pPr>
            <a:r>
              <a:rPr lang="en-GB" sz="1050">
                <a:solidFill>
                  <a:srgbClr val="666666"/>
                </a:solidFill>
                <a:highlight>
                  <a:srgbClr val="FFFFFF"/>
                </a:highlight>
              </a:rPr>
              <a:t>A grocery store (coop) is a retail store that primarily sells </a:t>
            </a:r>
            <a:r>
              <a:rPr lang="en-GB" sz="1050">
                <a:solidFill>
                  <a:srgbClr val="666666"/>
                </a:solidFill>
                <a:highlight>
                  <a:srgbClr val="FFFFFF"/>
                </a:highlight>
                <a:uFill>
                  <a:noFill/>
                </a:uFill>
                <a:hlinkClick r:id="rId2"/>
              </a:rPr>
              <a:t>food</a:t>
            </a:r>
            <a:r>
              <a:rPr lang="en-GB" sz="1050">
                <a:solidFill>
                  <a:srgbClr val="666666"/>
                </a:solidFill>
                <a:highlight>
                  <a:srgbClr val="FFFFFF"/>
                </a:highlight>
              </a:rPr>
              <a:t>. See graph: product and service segmentation(2015)</a:t>
            </a:r>
            <a:endParaRPr sz="1050">
              <a:solidFill>
                <a:srgbClr val="666666"/>
              </a:solidFill>
              <a:highlight>
                <a:srgbClr val="FFFFFF"/>
              </a:highlight>
            </a:endParaRPr>
          </a:p>
          <a:p>
            <a:pPr indent="0" lvl="0" marL="0" rtl="0" algn="l">
              <a:lnSpc>
                <a:spcPct val="115000"/>
              </a:lnSpc>
              <a:spcBef>
                <a:spcPts val="0"/>
              </a:spcBef>
              <a:spcAft>
                <a:spcPts val="0"/>
              </a:spcAft>
              <a:buNone/>
            </a:pPr>
            <a:r>
              <a:rPr lang="en-GB" sz="1050">
                <a:solidFill>
                  <a:srgbClr val="666666"/>
                </a:solidFill>
                <a:highlight>
                  <a:srgbClr val="FFFFFF"/>
                </a:highlight>
              </a:rPr>
              <a:t>A grocer is a bulk seller of </a:t>
            </a:r>
            <a:r>
              <a:rPr lang="en-GB" sz="1050">
                <a:solidFill>
                  <a:srgbClr val="666666"/>
                </a:solidFill>
                <a:highlight>
                  <a:srgbClr val="FFFFFF"/>
                </a:highlight>
                <a:uFill>
                  <a:noFill/>
                </a:uFill>
                <a:hlinkClick r:id="rId3"/>
              </a:rPr>
              <a:t>food</a:t>
            </a:r>
            <a:r>
              <a:rPr lang="en-GB" sz="1050">
                <a:solidFill>
                  <a:srgbClr val="666666"/>
                </a:solidFill>
                <a:highlight>
                  <a:srgbClr val="FFFFFF"/>
                </a:highlight>
              </a:rPr>
              <a:t>.  Grocery stores often offer non-perishable food that is packaged in bottles, boxes, and cans; some also have bakeries, butchers, delis, and fresh produce. Large grocery stores that stock significant amounts of non-food products, such as clothing and household items, are called </a:t>
            </a:r>
            <a:r>
              <a:rPr lang="en-GB" sz="1050">
                <a:solidFill>
                  <a:srgbClr val="666666"/>
                </a:solidFill>
                <a:highlight>
                  <a:srgbClr val="FFFFFF"/>
                </a:highlight>
                <a:uFill>
                  <a:noFill/>
                </a:uFill>
                <a:hlinkClick r:id="rId4"/>
              </a:rPr>
              <a:t>supermarkets</a:t>
            </a:r>
            <a:r>
              <a:rPr lang="en-GB" sz="1050">
                <a:solidFill>
                  <a:srgbClr val="666666"/>
                </a:solidFill>
                <a:highlight>
                  <a:srgbClr val="FFFFFF"/>
                </a:highlight>
              </a:rPr>
              <a:t>. Some large supermarkets also include a </a:t>
            </a:r>
            <a:r>
              <a:rPr lang="en-GB" sz="1050">
                <a:solidFill>
                  <a:srgbClr val="666666"/>
                </a:solidFill>
                <a:highlight>
                  <a:srgbClr val="FFFFFF"/>
                </a:highlight>
                <a:uFill>
                  <a:noFill/>
                </a:uFill>
                <a:hlinkClick r:id="rId5"/>
              </a:rPr>
              <a:t>pharmacy</a:t>
            </a:r>
            <a:r>
              <a:rPr lang="en-GB" sz="1050">
                <a:solidFill>
                  <a:srgbClr val="666666"/>
                </a:solidFill>
                <a:highlight>
                  <a:srgbClr val="FFFFFF"/>
                </a:highlight>
              </a:rPr>
              <a:t>, and customer service, redemption, and electronics sections.</a:t>
            </a:r>
            <a:endParaRPr sz="1050">
              <a:solidFill>
                <a:srgbClr val="666666"/>
              </a:solidFill>
              <a:highlight>
                <a:srgbClr val="FFFFFF"/>
              </a:highlight>
            </a:endParaRPr>
          </a:p>
          <a:p>
            <a:pPr indent="0" lvl="0" marL="0" rtl="0" algn="l">
              <a:lnSpc>
                <a:spcPct val="115000"/>
              </a:lnSpc>
              <a:spcBef>
                <a:spcPts val="0"/>
              </a:spcBef>
              <a:spcAft>
                <a:spcPts val="0"/>
              </a:spcAft>
              <a:buNone/>
            </a:pPr>
            <a:r>
              <a:t/>
            </a:r>
            <a:endParaRPr sz="1050">
              <a:solidFill>
                <a:srgbClr val="666666"/>
              </a:solidFill>
              <a:highlight>
                <a:srgbClr val="FFFFFF"/>
              </a:highlight>
            </a:endParaRPr>
          </a:p>
          <a:p>
            <a:pPr indent="0" lvl="0" marL="0" rtl="0" algn="l">
              <a:lnSpc>
                <a:spcPct val="115000"/>
              </a:lnSpc>
              <a:spcBef>
                <a:spcPts val="0"/>
              </a:spcBef>
              <a:spcAft>
                <a:spcPts val="0"/>
              </a:spcAft>
              <a:buNone/>
            </a:pPr>
            <a:r>
              <a:rPr lang="en-GB" sz="1050">
                <a:solidFill>
                  <a:srgbClr val="666666"/>
                </a:solidFill>
                <a:highlight>
                  <a:srgbClr val="FFFFFF"/>
                </a:highlight>
              </a:rPr>
              <a:t>Currently: </a:t>
            </a:r>
            <a:r>
              <a:rPr lang="en-GB" sz="1100">
                <a:latin typeface="Calibri"/>
                <a:ea typeface="Calibri"/>
                <a:cs typeface="Calibri"/>
                <a:sym typeface="Calibri"/>
              </a:rPr>
              <a:t>segment revenue increased at an average annual rate of 1.3% to $584.3 billion over the five years to 2015.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65,000 stores, 470B,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000">
                <a:solidFill>
                  <a:srgbClr val="666666"/>
                </a:solidFill>
                <a:highlight>
                  <a:srgbClr val="FFFFFF"/>
                </a:highlight>
              </a:rPr>
              <a:t>There has been an increase in market concentration in the US grocery segment. The top four players, which accounted for 17% of the total industry sales in 1992, had a larger piece of the pie—around 36%—in 2013. </a:t>
            </a:r>
            <a:endParaRPr sz="1000">
              <a:solidFill>
                <a:srgbClr val="666666"/>
              </a:solidFill>
              <a:highlight>
                <a:srgbClr val="FFFFFF"/>
              </a:highlight>
            </a:endParaRPr>
          </a:p>
          <a:p>
            <a:pPr indent="0" lvl="0" marL="0" rtl="0" algn="l">
              <a:lnSpc>
                <a:spcPct val="115000"/>
              </a:lnSpc>
              <a:spcBef>
                <a:spcPts val="0"/>
              </a:spcBef>
              <a:spcAft>
                <a:spcPts val="0"/>
              </a:spcAft>
              <a:buNone/>
            </a:pPr>
            <a:r>
              <a:rPr lang="en-GB" sz="1000">
                <a:solidFill>
                  <a:srgbClr val="666666"/>
                </a:solidFill>
                <a:highlight>
                  <a:srgbClr val="FFFFFF"/>
                </a:highlight>
              </a:rPr>
              <a:t>Main channel: supermarket(⅓ market share, $365b annual sales in 2015)</a:t>
            </a:r>
            <a:endParaRPr sz="1000">
              <a:solidFill>
                <a:srgbClr val="666666"/>
              </a:solidFill>
              <a:highlight>
                <a:srgbClr val="FFFFFF"/>
              </a:highlight>
            </a:endParaRPr>
          </a:p>
          <a:p>
            <a:pPr indent="0" lvl="0" marL="0" rtl="0" algn="l">
              <a:lnSpc>
                <a:spcPct val="115000"/>
              </a:lnSpc>
              <a:spcBef>
                <a:spcPts val="0"/>
              </a:spcBef>
              <a:spcAft>
                <a:spcPts val="0"/>
              </a:spcAft>
              <a:buNone/>
            </a:pPr>
            <a:r>
              <a:rPr lang="en-GB" sz="1000">
                <a:solidFill>
                  <a:srgbClr val="666666"/>
                </a:solidFill>
                <a:highlight>
                  <a:srgbClr val="FFFFFF"/>
                </a:highlight>
              </a:rPr>
              <a:t>Key players: Walmart Stores (</a:t>
            </a:r>
            <a:r>
              <a:rPr lang="en-GB" sz="1000" u="sng">
                <a:solidFill>
                  <a:srgbClr val="666666"/>
                </a:solidFill>
                <a:highlight>
                  <a:srgbClr val="FFFFFF"/>
                </a:highlight>
                <a:hlinkClick r:id="rId6"/>
              </a:rPr>
              <a:t>WMT</a:t>
            </a:r>
            <a:r>
              <a:rPr lang="en-GB" sz="1000">
                <a:solidFill>
                  <a:srgbClr val="666666"/>
                </a:solidFill>
                <a:highlight>
                  <a:srgbClr val="FFFFFF"/>
                </a:highlight>
              </a:rPr>
              <a:t>), The Kroger Co. (</a:t>
            </a:r>
            <a:r>
              <a:rPr lang="en-GB" sz="1000" u="sng">
                <a:solidFill>
                  <a:srgbClr val="666666"/>
                </a:solidFill>
                <a:highlight>
                  <a:srgbClr val="FFFFFF"/>
                </a:highlight>
                <a:hlinkClick r:id="rId7"/>
              </a:rPr>
              <a:t>KR</a:t>
            </a:r>
            <a:r>
              <a:rPr lang="en-GB" sz="1000">
                <a:solidFill>
                  <a:srgbClr val="666666"/>
                </a:solidFill>
                <a:highlight>
                  <a:srgbClr val="FFFFFF"/>
                </a:highlight>
              </a:rPr>
              <a:t>), Safeway, and Publix Super Markets were the top four players in 2013. This increase in market share was due to the continuous consolidation of the supermarket segment. </a:t>
            </a:r>
            <a:endParaRPr sz="1000">
              <a:solidFill>
                <a:srgbClr val="666666"/>
              </a:solidFill>
              <a:highlight>
                <a:srgbClr val="FFFFFF"/>
              </a:highlight>
            </a:endParaRPr>
          </a:p>
          <a:p>
            <a:pPr indent="0" lvl="0" marL="0" rtl="0" algn="l">
              <a:lnSpc>
                <a:spcPct val="115000"/>
              </a:lnSpc>
              <a:spcBef>
                <a:spcPts val="0"/>
              </a:spcBef>
              <a:spcAft>
                <a:spcPts val="0"/>
              </a:spcAft>
              <a:buNone/>
            </a:pPr>
            <a:r>
              <a:t/>
            </a:r>
            <a:endParaRPr sz="1050">
              <a:solidFill>
                <a:srgbClr val="666666"/>
              </a:solidFill>
              <a:highlight>
                <a:srgbClr val="FFFFFF"/>
              </a:highlight>
            </a:endParaRPr>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101600" lvl="0" marL="0" rtl="0" algn="l">
              <a:lnSpc>
                <a:spcPct val="115000"/>
              </a:lnSpc>
              <a:spcBef>
                <a:spcPts val="0"/>
              </a:spcBef>
              <a:spcAft>
                <a:spcPts val="0"/>
              </a:spcAft>
              <a:buNone/>
            </a:pPr>
            <a:r>
              <a:rPr lang="en-GB" sz="2800"/>
              <a:t>		</a:t>
            </a:r>
            <a:endParaRPr sz="2800"/>
          </a:p>
          <a:p>
            <a:pPr indent="0" lvl="0" marL="0" rtl="0" algn="l">
              <a:lnSpc>
                <a:spcPct val="115000"/>
              </a:lnSpc>
              <a:spcBef>
                <a:spcPts val="0"/>
              </a:spcBef>
              <a:spcAft>
                <a:spcPts val="0"/>
              </a:spcAft>
              <a:buClr>
                <a:schemeClr val="dk1"/>
              </a:buClr>
              <a:buSzPts val="1100"/>
              <a:buFont typeface="Arial"/>
              <a:buNone/>
            </a:pPr>
            <a:r>
              <a:t/>
            </a:r>
            <a:endParaRPr sz="1050">
              <a:solidFill>
                <a:srgbClr val="666666"/>
              </a:solidFill>
              <a:highlight>
                <a:srgbClr val="FFFFFF"/>
              </a:highlight>
            </a:endParaRPr>
          </a:p>
        </p:txBody>
      </p:sp>
      <p:sp>
        <p:nvSpPr>
          <p:cNvPr id="293" name="Google Shape;293;g2806b7da7b_0_3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806b7da7b_0_39: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GB"/>
              <a:t>Homogenous product -- High competition -- Price war, possible to think of private label to build brand loyalty thus to compete with homogenous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largest metropolitan areas, the four largest food retailers -- </a:t>
            </a:r>
            <a:r>
              <a:rPr lang="en-GB">
                <a:solidFill>
                  <a:srgbClr val="222222"/>
                </a:solidFill>
                <a:highlight>
                  <a:srgbClr val="FFFFFF"/>
                </a:highlight>
              </a:rPr>
              <a:t>Wal-Mart, Kroger, Costco and Supervalu -- </a:t>
            </a:r>
            <a:r>
              <a:rPr lang="en-GB"/>
              <a:t>controlled over 70% of the sales.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highlight>
                  <a:srgbClr val="FFFFFF"/>
                </a:highlight>
              </a:rPr>
              <a:t>A Wal-Mart spokesperson said customers are loyal to its private brands, "both in-store and online." "While we are the largest private-brand player in the U.S., we've spent a lot of effort to invest in product development, sourcing, technology and new talent to be able to build an even better business," the spokesperson said in a statement. "These brands help us deliver great prices for our customers, innovative products and quality items that we know our customers are going to love."</a:t>
            </a:r>
            <a:endParaRPr>
              <a:highlight>
                <a:srgbClr val="FFFFFF"/>
              </a:highlight>
            </a:endParaRPr>
          </a:p>
          <a:p>
            <a:pPr indent="0" lvl="0" marL="0" rtl="0" algn="just">
              <a:lnSpc>
                <a:spcPct val="115000"/>
              </a:lnSpc>
              <a:spcBef>
                <a:spcPts val="0"/>
              </a:spcBef>
              <a:spcAft>
                <a:spcPts val="0"/>
              </a:spcAft>
              <a:buNone/>
            </a:pPr>
            <a:r>
              <a:t/>
            </a:r>
            <a:endParaRPr>
              <a:highlight>
                <a:srgbClr val="FFFFFF"/>
              </a:highlight>
            </a:endParaRPr>
          </a:p>
          <a:p>
            <a:pPr indent="0" lvl="0" marL="0" rtl="0" algn="l">
              <a:spcBef>
                <a:spcPts val="0"/>
              </a:spcBef>
              <a:spcAft>
                <a:spcPts val="0"/>
              </a:spcAft>
              <a:buClr>
                <a:schemeClr val="dk1"/>
              </a:buClr>
              <a:buSzPts val="1100"/>
              <a:buFont typeface="Arial"/>
              <a:buNone/>
            </a:pPr>
            <a:r>
              <a:rPr lang="en-GB"/>
              <a:t>*High suppliers switching cost due to loss of volume and profitability.</a:t>
            </a:r>
            <a:endParaRPr/>
          </a:p>
          <a:p>
            <a:pPr indent="0" lvl="0" marL="0" rtl="0" algn="l">
              <a:spcBef>
                <a:spcPts val="0"/>
              </a:spcBef>
              <a:spcAft>
                <a:spcPts val="0"/>
              </a:spcAft>
              <a:buClr>
                <a:schemeClr val="dk1"/>
              </a:buClr>
              <a:buSzPts val="1100"/>
              <a:buFont typeface="Arial"/>
              <a:buNone/>
            </a:pPr>
            <a:r>
              <a:rPr lang="en-GB"/>
              <a:t> High suppliers’ concentration due to emerging substitute inputs.</a:t>
            </a:r>
            <a:endParaRPr/>
          </a:p>
          <a:p>
            <a:pPr indent="0" lvl="0" marL="0" rtl="0" algn="l">
              <a:spcBef>
                <a:spcPts val="0"/>
              </a:spcBef>
              <a:spcAft>
                <a:spcPts val="0"/>
              </a:spcAft>
              <a:buClr>
                <a:schemeClr val="dk1"/>
              </a:buClr>
              <a:buSzPts val="1100"/>
              <a:buFont typeface="Arial"/>
              <a:buNone/>
            </a:pPr>
            <a:r>
              <a:rPr lang="en-GB"/>
              <a:t>   → company has high negotiation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New distribution channels → high suppliers’ bargaining power.</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310" name="Google Shape;310;g2806b7da7b_0_3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2806b7da7b_0_57: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The Supermarket and Grocery Store Retailer segment has grown over the past five years, benefiting from a strengthening domestic economy.  </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Supermarkets and grocery stores faced intensifying competition from alternative retailers.  </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Segment profitability is anticipated to decline as competition from alternative retailers’ heats up, causing operators to offer discounts and promotions. </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Consequently, segment revenue is forecast to rise slowly, increasing at an average annual rate of 0.8% to $606.8 billion to 2020. </a:t>
            </a:r>
            <a:endParaRPr sz="11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GB"/>
              <a:t>2015 P47</a:t>
            </a:r>
            <a:endParaRPr/>
          </a:p>
          <a:p>
            <a:pPr indent="0" lvl="0" marL="0" rtl="0" algn="l">
              <a:spcBef>
                <a:spcPts val="0"/>
              </a:spcBef>
              <a:spcAft>
                <a:spcPts val="0"/>
              </a:spcAft>
              <a:buNone/>
            </a:pPr>
            <a:r>
              <a:rPr lang="en-GB"/>
              <a:t>Show some figures and predict the future. </a:t>
            </a:r>
            <a:endParaRPr/>
          </a:p>
          <a:p>
            <a:pPr indent="0" lvl="0" marL="0" rtl="0" algn="l">
              <a:lnSpc>
                <a:spcPct val="115000"/>
              </a:lnSpc>
              <a:spcBef>
                <a:spcPts val="0"/>
              </a:spcBef>
              <a:spcAft>
                <a:spcPts val="0"/>
              </a:spcAft>
              <a:buNone/>
            </a:pPr>
            <a:r>
              <a:rPr lang="en-GB" sz="1100">
                <a:latin typeface="Calibri"/>
                <a:ea typeface="Calibri"/>
                <a:cs typeface="Calibri"/>
                <a:sym typeface="Calibri"/>
              </a:rPr>
              <a:t>The Supermarket and Grocery Store Retailer segment has grown over the past five years, benefiting from a strengthening domestic economy as disposable income has grown over this period.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a:t>In the future, segment revenue is forecast to rise slowly with 0.8% to $606.8 to 2020 </a:t>
            </a:r>
            <a:r>
              <a:rPr lang="en-GB" sz="1100">
                <a:latin typeface="Calibri"/>
                <a:ea typeface="Calibri"/>
                <a:cs typeface="Calibri"/>
                <a:sym typeface="Calibri"/>
              </a:rPr>
              <a:t>as a result of rising discretionary income and</a:t>
            </a:r>
            <a:r>
              <a:rPr lang="en-GB"/>
              <a:t> intensifying competitions from alternative retailers. </a:t>
            </a:r>
            <a:r>
              <a:rPr lang="en-GB" sz="1400"/>
              <a:t>	</a:t>
            </a:r>
            <a:r>
              <a:rPr lang="en-GB" sz="1100">
                <a:latin typeface="Calibri"/>
                <a:ea typeface="Calibri"/>
                <a:cs typeface="Calibri"/>
                <a:sym typeface="Calibri"/>
              </a:rPr>
              <a:t>Namely, consumers have increasingly turned toward warehouse clubs and supercenters, such as Costco and Walmart, because of the cost savings and convenience of these retailers. Mass merchandisers are able to offer lower prices due to their scale of operations.  In this case, supermarket chains offered substantial discounts and promotions to drive foot traffic to their stores and strengthen consumer loyalty.  </a:t>
            </a:r>
            <a:endParaRPr sz="1100">
              <a:latin typeface="Calibri"/>
              <a:ea typeface="Calibri"/>
              <a:cs typeface="Calibri"/>
              <a:sym typeface="Calibri"/>
            </a:endParaRPr>
          </a:p>
          <a:p>
            <a:pPr indent="152400" lvl="0" marL="0" rtl="0" algn="l">
              <a:lnSpc>
                <a:spcPct val="115000"/>
              </a:lnSpc>
              <a:spcBef>
                <a:spcPts val="0"/>
              </a:spcBef>
              <a:spcAft>
                <a:spcPts val="0"/>
              </a:spcAft>
              <a:buClr>
                <a:schemeClr val="dk1"/>
              </a:buClr>
              <a:buSzPts val="1100"/>
              <a:buFont typeface="Arial"/>
              <a:buNone/>
            </a:pPr>
            <a:r>
              <a:rPr lang="en-GB" sz="1400"/>
              <a:t>				Segment revenue is forecast to rise but in a slow pace with an annual rate of </a:t>
            </a:r>
            <a:r>
              <a:rPr b="1" lang="en-GB" sz="1400"/>
              <a:t>0.8%</a:t>
            </a:r>
            <a:r>
              <a:rPr lang="en-GB" sz="1400"/>
              <a:t> to $606.8 M to 2020. M&amp;A ⬆️</a:t>
            </a:r>
            <a:endParaRPr sz="1400"/>
          </a:p>
          <a:p>
            <a:pPr indent="-317500" lvl="0" marL="457200" rtl="0" algn="l">
              <a:spcBef>
                <a:spcPts val="0"/>
              </a:spcBef>
              <a:spcAft>
                <a:spcPts val="0"/>
              </a:spcAft>
              <a:buClr>
                <a:schemeClr val="dk1"/>
              </a:buClr>
              <a:buSzPts val="1400"/>
              <a:buChar char="+"/>
            </a:pPr>
            <a:r>
              <a:rPr lang="en-GB" sz="1400"/>
              <a:t>Rising discretionary income</a:t>
            </a:r>
            <a:endParaRPr sz="1400"/>
          </a:p>
          <a:p>
            <a:pPr indent="-317500" lvl="0" marL="457200" rtl="0" algn="l">
              <a:spcBef>
                <a:spcPts val="0"/>
              </a:spcBef>
              <a:spcAft>
                <a:spcPts val="0"/>
              </a:spcAft>
              <a:buClr>
                <a:schemeClr val="dk1"/>
              </a:buClr>
              <a:buSzPts val="1400"/>
              <a:buChar char="+"/>
            </a:pPr>
            <a:r>
              <a:rPr lang="en-GB" sz="1400"/>
              <a:t>Slowly increasing Input cost</a:t>
            </a:r>
            <a:endParaRPr sz="1400"/>
          </a:p>
          <a:p>
            <a:pPr indent="-317500" lvl="0" marL="457200" rtl="0" algn="l">
              <a:spcBef>
                <a:spcPts val="0"/>
              </a:spcBef>
              <a:spcAft>
                <a:spcPts val="0"/>
              </a:spcAft>
              <a:buClr>
                <a:schemeClr val="dk1"/>
              </a:buClr>
              <a:buSzPts val="1400"/>
              <a:buChar char="+"/>
            </a:pPr>
            <a:r>
              <a:rPr lang="en-GB" sz="1400"/>
              <a:t>Consumers trade up to branded and premium product</a:t>
            </a:r>
            <a:endParaRPr sz="1400"/>
          </a:p>
          <a:p>
            <a:pPr indent="-317500" lvl="0" marL="457200" rtl="0" algn="l">
              <a:spcBef>
                <a:spcPts val="0"/>
              </a:spcBef>
              <a:spcAft>
                <a:spcPts val="0"/>
              </a:spcAft>
              <a:buClr>
                <a:schemeClr val="dk1"/>
              </a:buClr>
              <a:buSzPts val="1400"/>
              <a:buChar char="-"/>
            </a:pPr>
            <a:r>
              <a:rPr lang="en-GB" sz="1400"/>
              <a:t>Intensifying competition from alternative retailers: </a:t>
            </a:r>
            <a:endParaRPr sz="1400"/>
          </a:p>
          <a:p>
            <a:pPr indent="0" lvl="0" marL="0" rtl="0" algn="l">
              <a:spcBef>
                <a:spcPts val="0"/>
              </a:spcBef>
              <a:spcAft>
                <a:spcPts val="0"/>
              </a:spcAft>
              <a:buClr>
                <a:schemeClr val="dk1"/>
              </a:buClr>
              <a:buSzPts val="1100"/>
              <a:buFont typeface="Arial"/>
              <a:buNone/>
            </a:pPr>
            <a:r>
              <a:rPr lang="en-GB" sz="1400"/>
              <a:t>         Warehouse clubs, supercenter, E-tailers</a:t>
            </a:r>
            <a:endParaRPr sz="1400"/>
          </a:p>
          <a:p>
            <a:pPr indent="11430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Compounded by slowly rising input costs, segment profitability is also expected to decline as operators engage in extensive promotional activity. Due to the intensifying competition in the food retailing sector, operators will have to offer steeper discounts and promotions to drive foot traffic to their stores. </a:t>
            </a:r>
            <a:endParaRPr sz="1100">
              <a:latin typeface="Calibri"/>
              <a:ea typeface="Calibri"/>
              <a:cs typeface="Calibri"/>
              <a:sym typeface="Calibri"/>
            </a:endParaRPr>
          </a:p>
          <a:p>
            <a:pPr indent="11430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Due to increased competition and lower profitability, companies are expected to expand slowly over the next five years. As such, the number of segment enterprises is forecast to rise at an average annual rate of only 0.1% during the five years to 2020. </a:t>
            </a:r>
            <a:endParaRPr sz="1100">
              <a:latin typeface="Calibri"/>
              <a:ea typeface="Calibri"/>
              <a:cs typeface="Calibri"/>
              <a:sym typeface="Calibri"/>
            </a:endParaRPr>
          </a:p>
          <a:p>
            <a:pPr indent="11430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segment's slow growth in terms of store locations will be merger and acquisition activity. To benefit from economies of scale, the leading operators are anticipated to acquire smaller, regional competitors and merge with larger supermarket chains in the upcoming years. Consequently, establishment growth is expected to be suppressed during the period. </a:t>
            </a: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100">
                <a:latin typeface="Calibri"/>
                <a:ea typeface="Calibri"/>
                <a:cs typeface="Calibri"/>
                <a:sym typeface="Calibri"/>
              </a:rPr>
              <a:t>Over the next five years, it’s anticipated that segment profitability to slightly decline as supermarkets face growing price-based competition from alternative retailers. </a:t>
            </a:r>
            <a:endParaRPr sz="1100">
              <a:latin typeface="Calibri"/>
              <a:ea typeface="Calibri"/>
              <a:cs typeface="Calibri"/>
              <a:sym typeface="Calibri"/>
            </a:endParaRPr>
          </a:p>
          <a:p>
            <a:pPr indent="114300" lvl="0" marL="0" rtl="0" algn="l">
              <a:lnSpc>
                <a:spcPct val="115000"/>
              </a:lnSpc>
              <a:spcBef>
                <a:spcPts val="0"/>
              </a:spcBef>
              <a:spcAft>
                <a:spcPts val="0"/>
              </a:spcAft>
              <a:buClr>
                <a:schemeClr val="dk1"/>
              </a:buClr>
              <a:buSzPts val="1100"/>
              <a:buFont typeface="Arial"/>
              <a:buNone/>
            </a:pPr>
            <a:r>
              <a:rPr b="1" lang="en-GB" sz="1400"/>
              <a:t>Segment revenue</a:t>
            </a:r>
            <a:r>
              <a:rPr lang="en-GB" sz="1400"/>
              <a:t> →  </a:t>
            </a:r>
            <a:r>
              <a:rPr b="1" lang="en-GB" sz="1400"/>
              <a:t>rise</a:t>
            </a:r>
            <a:r>
              <a:rPr lang="en-GB" sz="1400"/>
              <a:t> but in a </a:t>
            </a:r>
            <a:r>
              <a:rPr b="1" lang="en-GB" sz="1400"/>
              <a:t>slower pace</a:t>
            </a:r>
            <a:r>
              <a:rPr lang="en-GB" sz="1400"/>
              <a:t> with an annual rate of </a:t>
            </a:r>
            <a:r>
              <a:rPr b="1" lang="en-GB" sz="1400"/>
              <a:t>0.8%</a:t>
            </a:r>
            <a:r>
              <a:rPr lang="en-GB" sz="1400"/>
              <a:t> to $606.8 M to 2020. </a:t>
            </a:r>
            <a:endParaRPr sz="1400"/>
          </a:p>
          <a:p>
            <a:pPr indent="0" lvl="0" marL="0" rtl="0" algn="l">
              <a:lnSpc>
                <a:spcPct val="115000"/>
              </a:lnSpc>
              <a:spcBef>
                <a:spcPts val="0"/>
              </a:spcBef>
              <a:spcAft>
                <a:spcPts val="0"/>
              </a:spcAft>
              <a:buClr>
                <a:schemeClr val="dk1"/>
              </a:buClr>
              <a:buSzPts val="1100"/>
              <a:buFont typeface="Arial"/>
              <a:buNone/>
            </a:pPr>
            <a:r>
              <a:rPr b="1" lang="en-GB" sz="1400"/>
              <a:t>Segment profitability → decline </a:t>
            </a:r>
            <a:r>
              <a:rPr lang="en-GB" sz="1400"/>
              <a:t>as operators engage in extensive promotional activity</a:t>
            </a:r>
            <a:endParaRPr sz="1400"/>
          </a:p>
          <a:p>
            <a:pPr indent="0" lvl="0" marL="0" rtl="0" algn="l">
              <a:lnSpc>
                <a:spcPct val="115000"/>
              </a:lnSpc>
              <a:spcBef>
                <a:spcPts val="0"/>
              </a:spcBef>
              <a:spcAft>
                <a:spcPts val="0"/>
              </a:spcAft>
              <a:buClr>
                <a:schemeClr val="dk1"/>
              </a:buClr>
              <a:buSzPts val="1100"/>
              <a:buFont typeface="Arial"/>
              <a:buNone/>
            </a:pPr>
            <a:r>
              <a:rPr b="1" lang="en-GB" sz="1400"/>
              <a:t>Enterprise number</a:t>
            </a:r>
            <a:r>
              <a:rPr lang="en-GB" sz="1400"/>
              <a:t> → </a:t>
            </a:r>
            <a:r>
              <a:rPr b="1" lang="en-GB" sz="1400"/>
              <a:t>grow slowly</a:t>
            </a:r>
            <a:r>
              <a:rPr lang="en-GB" sz="1400"/>
              <a:t> at an average annual rate of only </a:t>
            </a:r>
            <a:r>
              <a:rPr b="1" lang="en-GB" sz="1400"/>
              <a:t>0.1%</a:t>
            </a:r>
            <a:r>
              <a:rPr lang="en-GB" sz="1400"/>
              <a:t> to 2020.</a:t>
            </a:r>
            <a:endParaRPr sz="1400"/>
          </a:p>
          <a:p>
            <a:pPr indent="0" lvl="0" marL="0" rtl="0" algn="l">
              <a:lnSpc>
                <a:spcPct val="115000"/>
              </a:lnSpc>
              <a:spcBef>
                <a:spcPts val="0"/>
              </a:spcBef>
              <a:spcAft>
                <a:spcPts val="0"/>
              </a:spcAft>
              <a:buClr>
                <a:schemeClr val="dk1"/>
              </a:buClr>
              <a:buSzPts val="1100"/>
              <a:buFont typeface="Arial"/>
              <a:buNone/>
            </a:pPr>
            <a:r>
              <a:rPr b="1" lang="en-GB" sz="1400"/>
              <a:t>M&amp;A activity</a:t>
            </a:r>
            <a:r>
              <a:rPr lang="en-GB" sz="1400"/>
              <a:t> →  </a:t>
            </a:r>
            <a:r>
              <a:rPr b="1" lang="en-GB" sz="1400"/>
              <a:t>increase</a:t>
            </a:r>
            <a:r>
              <a:rPr lang="en-GB" sz="1400"/>
              <a:t> to gain economies of scale.</a:t>
            </a:r>
            <a:endParaRPr sz="1400"/>
          </a:p>
          <a:p>
            <a:pPr indent="0" lvl="0" marL="0" rtl="0" algn="l">
              <a:spcBef>
                <a:spcPts val="0"/>
              </a:spcBef>
              <a:spcAft>
                <a:spcPts val="0"/>
              </a:spcAft>
              <a:buClr>
                <a:schemeClr val="dk1"/>
              </a:buClr>
              <a:buSzPts val="1100"/>
              <a:buFont typeface="Arial"/>
              <a:buNone/>
            </a:pPr>
            <a:r>
              <a:t/>
            </a:r>
            <a:endParaRPr sz="1400"/>
          </a:p>
          <a:p>
            <a:pPr indent="114300" lvl="0" marL="0" rtl="0" algn="l">
              <a:lnSpc>
                <a:spcPct val="115000"/>
              </a:lnSpc>
              <a:spcBef>
                <a:spcPts val="0"/>
              </a:spcBef>
              <a:spcAft>
                <a:spcPts val="0"/>
              </a:spcAft>
              <a:buClr>
                <a:schemeClr val="dk1"/>
              </a:buClr>
              <a:buSzPts val="1100"/>
              <a:buFont typeface="Arial"/>
              <a:buNone/>
            </a:pPr>
            <a:r>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14300" lvl="0" marL="0" rtl="0" algn="l">
              <a:lnSpc>
                <a:spcPct val="115000"/>
              </a:lnSpc>
              <a:spcBef>
                <a:spcPts val="0"/>
              </a:spcBef>
              <a:spcAft>
                <a:spcPts val="0"/>
              </a:spcAft>
              <a:buClr>
                <a:schemeClr val="dk1"/>
              </a:buClr>
              <a:buSzPts val="1100"/>
              <a:buFont typeface="Arial"/>
              <a:buNone/>
            </a:pPr>
            <a:r>
              <a:rPr lang="en-GB" sz="1400"/>
              <a:t>		</a:t>
            </a:r>
            <a:endParaRPr sz="1400"/>
          </a:p>
          <a:p>
            <a:pPr indent="152400" lvl="0" marL="0" rtl="0" algn="l">
              <a:lnSpc>
                <a:spcPct val="115000"/>
              </a:lnSpc>
              <a:spcBef>
                <a:spcPts val="0"/>
              </a:spcBef>
              <a:spcAft>
                <a:spcPts val="0"/>
              </a:spcAft>
              <a:buClr>
                <a:schemeClr val="dk1"/>
              </a:buClr>
              <a:buSzPts val="1100"/>
              <a:buFont typeface="Arial"/>
              <a:buNone/>
            </a:pPr>
            <a:r>
              <a:t/>
            </a:r>
            <a:endParaRPr sz="1400"/>
          </a:p>
          <a:p>
            <a:pPr indent="152400" lvl="0" marL="0" rtl="0" algn="l">
              <a:lnSpc>
                <a:spcPct val="115000"/>
              </a:lnSpc>
              <a:spcBef>
                <a:spcPts val="0"/>
              </a:spcBef>
              <a:spcAft>
                <a:spcPts val="0"/>
              </a:spcAft>
              <a:buClr>
                <a:schemeClr val="dk1"/>
              </a:buClr>
              <a:buSzPts val="1100"/>
              <a:buFont typeface="Arial"/>
              <a:buNone/>
            </a:pPr>
            <a:r>
              <a:rPr lang="en-GB" sz="1400"/>
              <a:t>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g2806b7da7b_0_5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271db4df20_0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1db4df20_0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71db4df20_0_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2811171ad9_2_41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811171ad9_2_41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25d226fb18_3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solidFill>
                <a:srgbClr val="666666"/>
              </a:solidFill>
              <a:highlight>
                <a:srgbClr val="FFFFFF"/>
              </a:highlight>
            </a:endParaRPr>
          </a:p>
        </p:txBody>
      </p:sp>
      <p:sp>
        <p:nvSpPr>
          <p:cNvPr id="385" name="Google Shape;385;g25d226fb18_3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2811171ad9_0_8: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GB"/>
              <a:t>Homogenous product -- High competition -- Price war, possible to think of private label to build brand loyalty thus to compete with homogenous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largest metropolitan areas, the four largest food retailers -- </a:t>
            </a:r>
            <a:r>
              <a:rPr lang="en-GB">
                <a:solidFill>
                  <a:srgbClr val="222222"/>
                </a:solidFill>
                <a:highlight>
                  <a:srgbClr val="FFFFFF"/>
                </a:highlight>
              </a:rPr>
              <a:t>Wal-Mart, Kroger, Costco and Supervalu -- </a:t>
            </a:r>
            <a:r>
              <a:rPr lang="en-GB"/>
              <a:t>controlled over 70% of the sales.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highlight>
                  <a:srgbClr val="FFFFFF"/>
                </a:highlight>
              </a:rPr>
              <a:t>A Wal-Mart spokesperson said customers are loyal to its private brands, "both in-store and online." "While we are the largest private-brand player in the U.S., we've spent a lot of effort to invest in product development, sourcing, technology and new talent to be able to build an even better business," the spokesperson said in a statement. "These brands help us deliver great prices for our customers, innovative products and quality items that we know our customers are going to love."</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409" name="Google Shape;409;g2811171ad9_0_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2811171ad9_2_32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811171ad9_2_32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811171ad9_2_32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271db4df20_0_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71db4df20_0_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71db4df20_0_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806b7da7b_0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400"/>
              <a:t>Aldi - the world's 8th largest retailer(dark horse discounter) - planned to accelerate its US expansion. However, it faces fierce internal and external competition from retail companies such as walmart, kroger. How should Aldi compete with these competitors, should they expand their offering to the department store industry like Walmart, or should they stick with groceries? </a:t>
            </a:r>
            <a:endParaRPr sz="1400"/>
          </a:p>
          <a:p>
            <a:pPr indent="-209550" lvl="0" marL="361950" rtl="0" algn="l">
              <a:spcBef>
                <a:spcPts val="0"/>
              </a:spcBef>
              <a:spcAft>
                <a:spcPts val="0"/>
              </a:spcAft>
              <a:buNone/>
            </a:pPr>
            <a:r>
              <a:t/>
            </a:r>
            <a:endParaRPr sz="1400"/>
          </a:p>
          <a:p>
            <a:pPr indent="-209550" lvl="0" marL="361950" rtl="0" algn="l">
              <a:spcBef>
                <a:spcPts val="0"/>
              </a:spcBef>
              <a:spcAft>
                <a:spcPts val="0"/>
              </a:spcAft>
              <a:buNone/>
            </a:pPr>
            <a:r>
              <a:rPr lang="en-GB" sz="1400"/>
              <a:t>Already exist, but not famous;</a:t>
            </a:r>
            <a:endParaRPr sz="1400"/>
          </a:p>
          <a:p>
            <a:pPr indent="0" lvl="0" marL="152400" rtl="0" algn="l">
              <a:spcBef>
                <a:spcPts val="0"/>
              </a:spcBef>
              <a:spcAft>
                <a:spcPts val="0"/>
              </a:spcAft>
              <a:buNone/>
            </a:pPr>
            <a:r>
              <a:rPr lang="en-GB" sz="1400"/>
              <a:t>they want to expand, how should they do in the US market;</a:t>
            </a:r>
            <a:endParaRPr sz="1400"/>
          </a:p>
          <a:p>
            <a:pPr indent="0" lvl="0" marL="152400" rtl="0" algn="l">
              <a:spcBef>
                <a:spcPts val="0"/>
              </a:spcBef>
              <a:spcAft>
                <a:spcPts val="0"/>
              </a:spcAft>
              <a:buNone/>
            </a:pPr>
            <a:r>
              <a:rPr lang="en-GB" sz="1400"/>
              <a:t>Should they stay in GS;</a:t>
            </a:r>
            <a:endParaRPr sz="1400"/>
          </a:p>
          <a:p>
            <a:pPr indent="0" lvl="0" marL="152400" rtl="0" algn="l">
              <a:spcBef>
                <a:spcPts val="0"/>
              </a:spcBef>
              <a:spcAft>
                <a:spcPts val="0"/>
              </a:spcAft>
              <a:buNone/>
            </a:pPr>
            <a:r>
              <a:rPr lang="en-GB" sz="1400"/>
              <a:t>How to compete;</a:t>
            </a:r>
            <a:endParaRPr sz="1400"/>
          </a:p>
          <a:p>
            <a:pPr indent="0" lvl="0" marL="152400" rtl="0" algn="l">
              <a:spcBef>
                <a:spcPts val="0"/>
              </a:spcBef>
              <a:spcAft>
                <a:spcPts val="0"/>
              </a:spcAft>
              <a:buNone/>
            </a:pPr>
            <a:r>
              <a:t/>
            </a:r>
            <a:endParaRPr sz="1400"/>
          </a:p>
          <a:p>
            <a:pPr indent="-209550" lvl="0" marL="361950" rtl="0" algn="l">
              <a:spcBef>
                <a:spcPts val="0"/>
              </a:spcBef>
              <a:spcAft>
                <a:spcPts val="0"/>
              </a:spcAft>
              <a:buNone/>
            </a:pPr>
            <a:r>
              <a:t/>
            </a:r>
            <a:endParaRPr sz="1400"/>
          </a:p>
        </p:txBody>
      </p:sp>
      <p:sp>
        <p:nvSpPr>
          <p:cNvPr id="122" name="Google Shape;122;g2806b7da7b_0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2811171ad9_2_422: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811171ad9_2_42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2921e4b43e_0_191: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Show some figures and predict the future. </a:t>
            </a:r>
            <a:endParaRPr/>
          </a:p>
          <a:p>
            <a:pPr indent="0" lvl="0" marL="0" rtl="0" algn="l">
              <a:lnSpc>
                <a:spcPct val="115000"/>
              </a:lnSpc>
              <a:spcBef>
                <a:spcPts val="0"/>
              </a:spcBef>
              <a:spcAft>
                <a:spcPts val="0"/>
              </a:spcAft>
              <a:buNone/>
            </a:pPr>
            <a:r>
              <a:rPr lang="en-GB" sz="1000"/>
              <a:t>The Supermarkets and Grocery </a:t>
            </a:r>
            <a:r>
              <a:rPr lang="en-GB" sz="1100">
                <a:latin typeface="Calibri"/>
                <a:ea typeface="Calibri"/>
                <a:cs typeface="Calibri"/>
                <a:sym typeface="Calibri"/>
              </a:rPr>
              <a:t>Stores industry is in the mature stage of its life cycle.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Intense competition in the food retailing sector has also contributed to the industry's slow growth.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Price is crucial.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0" lvl="0" marL="0" rtl="0" algn="l">
              <a:spcBef>
                <a:spcPts val="0"/>
              </a:spcBef>
              <a:spcAft>
                <a:spcPts val="0"/>
              </a:spcAft>
              <a:buNone/>
            </a:pPr>
            <a:r>
              <a:t/>
            </a:r>
            <a:endParaRPr/>
          </a:p>
        </p:txBody>
      </p:sp>
      <p:sp>
        <p:nvSpPr>
          <p:cNvPr id="476" name="Google Shape;476;g2921e4b43e_0_19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27438ba673_6_3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Show some figures and predict the future. </a:t>
            </a:r>
            <a:endParaRPr/>
          </a:p>
          <a:p>
            <a:pPr indent="0" lvl="0" marL="0" rtl="0" algn="l">
              <a:lnSpc>
                <a:spcPct val="115000"/>
              </a:lnSpc>
              <a:spcBef>
                <a:spcPts val="0"/>
              </a:spcBef>
              <a:spcAft>
                <a:spcPts val="0"/>
              </a:spcAft>
              <a:buNone/>
            </a:pPr>
            <a:r>
              <a:rPr lang="en-GB" sz="1000"/>
              <a:t>The Supermarkets and Grocery </a:t>
            </a:r>
            <a:r>
              <a:rPr lang="en-GB" sz="1100">
                <a:latin typeface="Calibri"/>
                <a:ea typeface="Calibri"/>
                <a:cs typeface="Calibri"/>
                <a:sym typeface="Calibri"/>
              </a:rPr>
              <a:t>Stores industry is in the mature stage of its life cycle.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Intense competition in the food retailing sector has also contributed to the industry's slow growth.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Price is crucial.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0" lvl="0" marL="0" rtl="0" algn="l">
              <a:spcBef>
                <a:spcPts val="0"/>
              </a:spcBef>
              <a:spcAft>
                <a:spcPts val="0"/>
              </a:spcAft>
              <a:buNone/>
            </a:pPr>
            <a:r>
              <a:t/>
            </a:r>
            <a:endParaRPr/>
          </a:p>
        </p:txBody>
      </p:sp>
      <p:sp>
        <p:nvSpPr>
          <p:cNvPr id="509" name="Google Shape;509;g27438ba673_6_3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2811171ad9_2_43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811171ad9_2_43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2811171ad9_0_3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811171ad9_0_3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13:notes"/>
          <p:cNvSpPr txBox="1"/>
          <p:nvPr>
            <p:ph idx="1" type="body"/>
          </p:nvPr>
        </p:nvSpPr>
        <p:spPr>
          <a:xfrm>
            <a:off x="709931" y="4861442"/>
            <a:ext cx="5679440" cy="460557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25d0a237cd_0_237: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p:txBody>
      </p:sp>
      <p:sp>
        <p:nvSpPr>
          <p:cNvPr id="627" name="Google Shape;627;g25d0a237cd_0_23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2811171ad9_2_44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811171ad9_2_44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2811171ad9_8_5: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
        <p:nvSpPr>
          <p:cNvPr id="656" name="Google Shape;656;g2811171ad9_8_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2811171ad9_2_478: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sz="1400"/>
              <a:t>Expansion to department store is risky due to large expense in employee management and technology and product development.</a:t>
            </a:r>
            <a:endParaRPr sz="1400"/>
          </a:p>
          <a:p>
            <a:pPr indent="-317500" lvl="0" marL="457200" rtl="0" algn="l">
              <a:spcBef>
                <a:spcPts val="0"/>
              </a:spcBef>
              <a:spcAft>
                <a:spcPts val="0"/>
              </a:spcAft>
              <a:buClr>
                <a:schemeClr val="dk1"/>
              </a:buClr>
              <a:buSzPts val="1400"/>
              <a:buChar char="●"/>
            </a:pPr>
            <a:r>
              <a:rPr lang="en-GB" sz="1400"/>
              <a:t>Customer-driven offers and promotions;</a:t>
            </a:r>
            <a:endParaRPr sz="1400"/>
          </a:p>
          <a:p>
            <a:pPr indent="-317500" lvl="0" marL="457200" rtl="0" algn="l">
              <a:spcBef>
                <a:spcPts val="0"/>
              </a:spcBef>
              <a:spcAft>
                <a:spcPts val="0"/>
              </a:spcAft>
              <a:buClr>
                <a:schemeClr val="dk1"/>
              </a:buClr>
              <a:buSzPts val="1400"/>
              <a:buChar char="●"/>
            </a:pPr>
            <a:r>
              <a:rPr lang="en-GB" sz="1400"/>
              <a:t>Development of e-grocery;</a:t>
            </a:r>
            <a:endParaRPr sz="1400"/>
          </a:p>
          <a:p>
            <a:pPr indent="-317500" lvl="0" marL="457200" rtl="0" algn="l">
              <a:spcBef>
                <a:spcPts val="0"/>
              </a:spcBef>
              <a:spcAft>
                <a:spcPts val="0"/>
              </a:spcAft>
              <a:buClr>
                <a:schemeClr val="dk1"/>
              </a:buClr>
              <a:buSzPts val="1400"/>
              <a:buChar char="●"/>
            </a:pPr>
            <a:r>
              <a:rPr lang="en-GB" sz="1400"/>
              <a:t>Stay in grocery industry but put more effort in customer preference insight (organic food, convenient to access);</a:t>
            </a:r>
            <a:endParaRPr sz="1400"/>
          </a:p>
          <a:p>
            <a:pPr indent="-317500" lvl="0" marL="457200" rtl="0" algn="l">
              <a:spcBef>
                <a:spcPts val="0"/>
              </a:spcBef>
              <a:spcAft>
                <a:spcPts val="0"/>
              </a:spcAft>
              <a:buClr>
                <a:schemeClr val="dk1"/>
              </a:buClr>
              <a:buSzPts val="1400"/>
              <a:buChar char="●"/>
            </a:pPr>
            <a:r>
              <a:rPr lang="en-GB" sz="1400"/>
              <a:t>New supply chain.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
        <p:nvSpPr>
          <p:cNvPr id="675" name="Google Shape;675;g2811171ad9_2_47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811171ad9_2_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11171ad9_2_1: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811171ad9_2_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271db4df20_0_8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71db4df20_0_8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Clr>
                <a:schemeClr val="accent1"/>
              </a:buClr>
              <a:buSzPts val="2000"/>
              <a:buFont typeface="Noto Sans Symbols"/>
              <a:buChar char="-"/>
            </a:pPr>
            <a:r>
              <a:rPr lang="en-GB" sz="2000"/>
              <a:t>2 Options:</a:t>
            </a:r>
            <a:endParaRPr sz="2000"/>
          </a:p>
          <a:p>
            <a:pPr indent="-342900" lvl="1" marL="914400" rtl="0" algn="l">
              <a:spcBef>
                <a:spcPts val="0"/>
              </a:spcBef>
              <a:spcAft>
                <a:spcPts val="0"/>
              </a:spcAft>
              <a:buClr>
                <a:schemeClr val="accent1"/>
              </a:buClr>
              <a:buSzPts val="1800"/>
              <a:buFont typeface="Noto Sans Symbols"/>
              <a:buChar char="-"/>
            </a:pPr>
            <a:r>
              <a:rPr lang="en-GB" sz="1800"/>
              <a:t>Either locate stores near walmart supercenters.</a:t>
            </a:r>
            <a:endParaRPr sz="1800"/>
          </a:p>
          <a:p>
            <a:pPr indent="-330200" lvl="2" marL="1371600" rtl="0" algn="l">
              <a:spcBef>
                <a:spcPts val="0"/>
              </a:spcBef>
              <a:spcAft>
                <a:spcPts val="0"/>
              </a:spcAft>
              <a:buClr>
                <a:schemeClr val="accent1"/>
              </a:buClr>
              <a:buSzPts val="1600"/>
              <a:buFont typeface="Noto Sans Symbols"/>
              <a:buChar char="-"/>
            </a:pPr>
            <a:r>
              <a:rPr lang="en-GB" sz="1600"/>
              <a:t>Advantage: attract budget-constrained customers away from walmart</a:t>
            </a:r>
            <a:endParaRPr sz="1600"/>
          </a:p>
          <a:p>
            <a:pPr indent="-330200" lvl="2" marL="1371600" rtl="0" algn="l">
              <a:spcBef>
                <a:spcPts val="0"/>
              </a:spcBef>
              <a:spcAft>
                <a:spcPts val="0"/>
              </a:spcAft>
              <a:buClr>
                <a:schemeClr val="accent1"/>
              </a:buClr>
              <a:buSzPts val="1600"/>
              <a:buFont typeface="Noto Sans Symbols"/>
              <a:buChar char="-"/>
            </a:pPr>
            <a:r>
              <a:rPr lang="en-GB" sz="1600"/>
              <a:t>Disadvantage: less products, customers would have to visit both stores to purchase everything</a:t>
            </a:r>
            <a:endParaRPr sz="1600"/>
          </a:p>
          <a:p>
            <a:pPr indent="-342900" lvl="1" marL="914400" rtl="0" algn="l">
              <a:spcBef>
                <a:spcPts val="0"/>
              </a:spcBef>
              <a:spcAft>
                <a:spcPts val="0"/>
              </a:spcAft>
              <a:buClr>
                <a:schemeClr val="accent1"/>
              </a:buClr>
              <a:buSzPts val="1800"/>
              <a:buFont typeface="Noto Sans Symbols"/>
              <a:buChar char="-"/>
            </a:pPr>
            <a:r>
              <a:rPr lang="en-GB" sz="1800"/>
              <a:t>Locate stores near walmart express and neighborhood stores</a:t>
            </a:r>
            <a:endParaRPr sz="1800"/>
          </a:p>
          <a:p>
            <a:pPr indent="-330200" lvl="2" marL="1371600" rtl="0" algn="l">
              <a:spcBef>
                <a:spcPts val="0"/>
              </a:spcBef>
              <a:spcAft>
                <a:spcPts val="0"/>
              </a:spcAft>
              <a:buClr>
                <a:schemeClr val="accent1"/>
              </a:buClr>
              <a:buSzPts val="1600"/>
              <a:buFont typeface="Noto Sans Symbols"/>
              <a:buChar char="-"/>
            </a:pPr>
            <a:r>
              <a:rPr lang="en-GB" sz="1600"/>
              <a:t>Advantage: have similar product variety but cheaper, avoid supercenter saturated areas</a:t>
            </a:r>
            <a:endParaRPr sz="1600"/>
          </a:p>
          <a:p>
            <a:pPr indent="-330200" lvl="2" marL="1371600" rtl="0" algn="l">
              <a:spcBef>
                <a:spcPts val="0"/>
              </a:spcBef>
              <a:spcAft>
                <a:spcPts val="0"/>
              </a:spcAft>
              <a:buClr>
                <a:schemeClr val="accent1"/>
              </a:buClr>
              <a:buSzPts val="1600"/>
              <a:buFont typeface="Noto Sans Symbols"/>
              <a:buChar char="-"/>
            </a:pPr>
            <a:r>
              <a:rPr lang="en-GB" sz="1600"/>
              <a:t>Disadvantage: access to less customers</a:t>
            </a:r>
            <a:endParaRPr sz="1600"/>
          </a:p>
          <a:p>
            <a:pPr indent="-342900" lvl="1" marL="914400" rtl="0" algn="l">
              <a:spcBef>
                <a:spcPts val="0"/>
              </a:spcBef>
              <a:spcAft>
                <a:spcPts val="0"/>
              </a:spcAft>
              <a:buClr>
                <a:schemeClr val="accent1"/>
              </a:buClr>
              <a:buSzPts val="1800"/>
              <a:buFont typeface="Noto Sans Symbols"/>
              <a:buChar char="-"/>
            </a:pPr>
            <a:r>
              <a:rPr lang="en-GB" sz="1800"/>
              <a:t>Go west</a:t>
            </a:r>
            <a:endParaRPr sz="1800"/>
          </a:p>
          <a:p>
            <a:pPr indent="-342900" lvl="1" marL="914400" rtl="0" algn="l">
              <a:spcBef>
                <a:spcPts val="0"/>
              </a:spcBef>
              <a:spcAft>
                <a:spcPts val="0"/>
              </a:spcAft>
              <a:buClr>
                <a:schemeClr val="accent1"/>
              </a:buClr>
              <a:buSzPts val="1800"/>
              <a:buFont typeface="Noto Sans Symbols"/>
              <a:buChar char="-"/>
            </a:pPr>
            <a:r>
              <a:rPr lang="en-GB" sz="1800"/>
              <a:t>Go for big cities</a:t>
            </a:r>
            <a:endParaRPr sz="1800"/>
          </a:p>
          <a:p>
            <a:pPr indent="0" lvl="0" marL="0" rtl="0" algn="l">
              <a:spcBef>
                <a:spcPts val="0"/>
              </a:spcBef>
              <a:spcAft>
                <a:spcPts val="0"/>
              </a:spcAft>
              <a:buNone/>
            </a:pPr>
            <a:r>
              <a:t/>
            </a:r>
            <a:endParaRPr/>
          </a:p>
        </p:txBody>
      </p:sp>
      <p:sp>
        <p:nvSpPr>
          <p:cNvPr id="706" name="Google Shape;706;g271db4df20_0_8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27438ba673_1_3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438ba673_1_39: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7438ba673_1_3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271db4df20_0_10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71db4df20_0_105: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GB" sz="1400"/>
              <a:t>Online retailers are a much bigger threat to </a:t>
            </a:r>
            <a:r>
              <a:rPr b="1" lang="en-GB" sz="1400"/>
              <a:t>department stores  </a:t>
            </a:r>
            <a:r>
              <a:rPr lang="en-GB" sz="1400"/>
              <a:t>Because e-tailers products cover many department store products. Therefore, grocery stores are </a:t>
            </a:r>
            <a:r>
              <a:rPr b="1" lang="en-GB" sz="1400"/>
              <a:t>less threatened</a:t>
            </a:r>
            <a:r>
              <a:rPr lang="en-GB" sz="1400"/>
              <a:t> by e-tailers. Moreover, Food is hard to ship, stay fresh, expensive to deliver. And Aldi has no experience, not their focus, high investment.</a:t>
            </a:r>
            <a:endParaRPr sz="1400"/>
          </a:p>
          <a:p>
            <a:pPr indent="0" lvl="0" marL="0" rtl="0" algn="l">
              <a:spcBef>
                <a:spcPts val="0"/>
              </a:spcBef>
              <a:spcAft>
                <a:spcPts val="0"/>
              </a:spcAft>
              <a:buNone/>
            </a:pPr>
            <a:r>
              <a:rPr lang="en-GB" sz="1400"/>
              <a:t>Segment revenue has grown 10.3% to $297.9 billion in 2015, a big market in the future</a:t>
            </a:r>
            <a:endParaRPr sz="1400"/>
          </a:p>
          <a:p>
            <a:pPr indent="0" lvl="0" marL="0" rtl="0" algn="l">
              <a:spcBef>
                <a:spcPts val="0"/>
              </a:spcBef>
              <a:spcAft>
                <a:spcPts val="0"/>
              </a:spcAft>
              <a:buNone/>
            </a:pPr>
            <a:r>
              <a:rPr lang="en-GB" sz="1400"/>
              <a:t>Toughly $1.1 billion online food sale, account for 1.7% of grocery &amp; supermarket revenue, still a small ratio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E-commerce is well suited to specialty retailing because it allows companies to offer greater product selection in a category than would typically be available in brick-and-mortar stores.  </a:t>
            </a:r>
            <a:endParaRPr sz="1400"/>
          </a:p>
          <a:p>
            <a:pPr indent="0" lvl="0" marL="0" rtl="0" algn="l">
              <a:spcBef>
                <a:spcPts val="0"/>
              </a:spcBef>
              <a:spcAft>
                <a:spcPts val="0"/>
              </a:spcAft>
              <a:buNone/>
            </a:pPr>
            <a:r>
              <a:rPr lang="en-GB" sz="1400"/>
              <a:t>Products with </a:t>
            </a:r>
            <a:r>
              <a:rPr lang="en-GB" sz="1100"/>
              <a:t>steady consumption rate and long shelf life, high price-to-weight ratio,</a:t>
            </a:r>
            <a:r>
              <a:rPr lang="en-GB" sz="1400"/>
              <a:t>		</a:t>
            </a:r>
            <a:endParaRPr sz="1400"/>
          </a:p>
          <a:p>
            <a:pPr indent="0" lvl="0" marL="0" rtl="0" algn="l">
              <a:spcBef>
                <a:spcPts val="0"/>
              </a:spcBef>
              <a:spcAft>
                <a:spcPts val="0"/>
              </a:spcAft>
              <a:buNone/>
            </a:pPr>
            <a:r>
              <a:rPr lang="en-GB" sz="1400"/>
              <a:t>stock-up</a:t>
            </a:r>
            <a:endParaRPr sz="1400"/>
          </a:p>
          <a:p>
            <a:pPr indent="0" lvl="0" marL="0" rtl="0" algn="l">
              <a:spcBef>
                <a:spcPts val="0"/>
              </a:spcBef>
              <a:spcAft>
                <a:spcPts val="0"/>
              </a:spcAft>
              <a:buNone/>
            </a:pPr>
            <a:r>
              <a:rPr lang="en-GB" sz="1400"/>
              <a:t>Expansion the delivery line is costly, including supply chain, logistic, warehouse and manual fees.</a:t>
            </a:r>
            <a:endParaRPr sz="1400"/>
          </a:p>
          <a:p>
            <a:pPr indent="0" lvl="0" marL="0" rtl="0" algn="l">
              <a:spcBef>
                <a:spcPts val="0"/>
              </a:spcBef>
              <a:spcAft>
                <a:spcPts val="0"/>
              </a:spcAft>
              <a:buNone/>
            </a:pPr>
            <a:r>
              <a:rPr lang="en-GB" sz="1400"/>
              <a:t>Millennials has affinity to use E-commerce in the future.</a:t>
            </a:r>
            <a:endParaRPr sz="1400"/>
          </a:p>
          <a:p>
            <a:pPr indent="0" lvl="0" marL="0" rtl="0" algn="l">
              <a:spcBef>
                <a:spcPts val="0"/>
              </a:spcBef>
              <a:spcAft>
                <a:spcPts val="0"/>
              </a:spcAft>
              <a:buNone/>
            </a:pPr>
            <a:r>
              <a:t/>
            </a:r>
            <a:endParaRPr sz="1400"/>
          </a:p>
          <a:p>
            <a:pPr indent="0" lvl="0" marL="0" rtl="0" algn="l">
              <a:spcBef>
                <a:spcPts val="1000"/>
              </a:spcBef>
              <a:spcAft>
                <a:spcPts val="0"/>
              </a:spcAft>
              <a:buNone/>
            </a:pPr>
            <a:r>
              <a:t/>
            </a:r>
            <a:endParaRPr sz="1400"/>
          </a:p>
          <a:p>
            <a:pPr indent="0" lvl="0" marL="0" rtl="0" algn="l">
              <a:spcBef>
                <a:spcPts val="500"/>
              </a:spcBef>
              <a:spcAft>
                <a:spcPts val="0"/>
              </a:spcAft>
              <a:buNone/>
            </a:pPr>
            <a:r>
              <a:t/>
            </a:r>
            <a:endParaRPr sz="1400"/>
          </a:p>
        </p:txBody>
      </p:sp>
      <p:sp>
        <p:nvSpPr>
          <p:cNvPr id="744" name="Google Shape;744;g271db4df20_0_10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271db4df20_0_7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1db4df20_0_7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330200" lvl="0" marL="457200" rtl="0" algn="l">
              <a:spcBef>
                <a:spcPts val="500"/>
              </a:spcBef>
              <a:spcAft>
                <a:spcPts val="0"/>
              </a:spcAft>
              <a:buClr>
                <a:schemeClr val="accent1"/>
              </a:buClr>
              <a:buSzPts val="1600"/>
              <a:buFont typeface="Noto Sans Symbols"/>
              <a:buChar char="-"/>
            </a:pPr>
            <a:r>
              <a:rPr lang="en-GB" sz="1600"/>
              <a:t>In the U.S., average </a:t>
            </a:r>
            <a:r>
              <a:rPr b="1" lang="en-GB" sz="1600"/>
              <a:t>82%</a:t>
            </a:r>
            <a:r>
              <a:rPr lang="en-GB" sz="1600"/>
              <a:t> households purchase organic products</a:t>
            </a:r>
            <a:endParaRPr sz="1600"/>
          </a:p>
          <a:p>
            <a:pPr indent="-330200" lvl="0" marL="457200" rtl="0" algn="l">
              <a:spcBef>
                <a:spcPts val="0"/>
              </a:spcBef>
              <a:spcAft>
                <a:spcPts val="0"/>
              </a:spcAft>
              <a:buClr>
                <a:schemeClr val="accent1"/>
              </a:buClr>
              <a:buSzPts val="1600"/>
              <a:buFont typeface="Noto Sans Symbols"/>
              <a:buChar char="-"/>
            </a:pPr>
            <a:r>
              <a:rPr lang="en-GB" sz="1600"/>
              <a:t>Organic segment accounts for </a:t>
            </a:r>
            <a:r>
              <a:rPr b="1" lang="en-GB" sz="1600"/>
              <a:t>5.3%</a:t>
            </a:r>
            <a:r>
              <a:rPr lang="en-GB" sz="1600"/>
              <a:t> of food sale, increase </a:t>
            </a:r>
            <a:r>
              <a:rPr b="1" lang="en-GB" sz="1600"/>
              <a:t>7.9%</a:t>
            </a:r>
            <a:r>
              <a:rPr lang="en-GB" sz="1600"/>
              <a:t> from 2015 to 2016</a:t>
            </a:r>
            <a:endParaRPr sz="1600"/>
          </a:p>
          <a:p>
            <a:pPr indent="-330200" lvl="0" marL="457200" rtl="0" algn="l">
              <a:spcBef>
                <a:spcPts val="0"/>
              </a:spcBef>
              <a:spcAft>
                <a:spcPts val="0"/>
              </a:spcAft>
              <a:buClr>
                <a:schemeClr val="accent1"/>
              </a:buClr>
              <a:buSzPts val="1600"/>
              <a:buFont typeface="Noto Sans Symbols"/>
              <a:buChar char="-"/>
            </a:pPr>
            <a:r>
              <a:rPr lang="en-GB" sz="1600"/>
              <a:t>Millennials accounts for </a:t>
            </a:r>
            <a:r>
              <a:rPr b="1" lang="en-GB" sz="1600"/>
              <a:t>25%</a:t>
            </a:r>
            <a:r>
              <a:rPr lang="en-GB" sz="1600"/>
              <a:t> of American population, </a:t>
            </a:r>
            <a:r>
              <a:rPr b="1" lang="en-GB" sz="1600"/>
              <a:t>80%</a:t>
            </a:r>
            <a:r>
              <a:rPr lang="en-GB" sz="1600"/>
              <a:t> will be parents in the following 10 years, deepen the strong affinity for organic shared.</a:t>
            </a:r>
            <a:endParaRPr sz="1600"/>
          </a:p>
          <a:p>
            <a:pPr indent="-330200" lvl="0" marL="457200" rtl="0" algn="l">
              <a:spcBef>
                <a:spcPts val="0"/>
              </a:spcBef>
              <a:spcAft>
                <a:spcPts val="0"/>
              </a:spcAft>
              <a:buClr>
                <a:schemeClr val="accent1"/>
              </a:buClr>
              <a:buSzPts val="1600"/>
              <a:buFont typeface="Noto Sans Symbols"/>
              <a:buChar char="-"/>
            </a:pPr>
            <a:r>
              <a:rPr lang="en-GB" sz="1600"/>
              <a:t>Aldi goes full organic, banned </a:t>
            </a:r>
            <a:r>
              <a:rPr b="1" lang="en-GB" sz="1600"/>
              <a:t>8</a:t>
            </a:r>
            <a:r>
              <a:rPr lang="en-GB" sz="1600"/>
              <a:t> pesticides from </a:t>
            </a:r>
            <a:r>
              <a:rPr b="1" lang="en-GB" sz="1600"/>
              <a:t>1st. January 2017</a:t>
            </a:r>
            <a:endParaRPr b="1" sz="1600"/>
          </a:p>
          <a:p>
            <a:pPr indent="-330200" lvl="0" marL="457200" rtl="0" algn="l">
              <a:spcBef>
                <a:spcPts val="0"/>
              </a:spcBef>
              <a:spcAft>
                <a:spcPts val="0"/>
              </a:spcAft>
              <a:buClr>
                <a:schemeClr val="accent1"/>
              </a:buClr>
              <a:buSzPts val="1600"/>
              <a:buFont typeface="Noto Sans Symbols"/>
              <a:buChar char="-"/>
            </a:pPr>
            <a:r>
              <a:rPr b="1" lang="en-GB" sz="1600"/>
              <a:t>72 </a:t>
            </a:r>
            <a:r>
              <a:rPr lang="en-GB" sz="1600"/>
              <a:t>organic food at Aldi, USDA Organic seal: </a:t>
            </a:r>
            <a:r>
              <a:rPr b="1" lang="en-GB" sz="1600"/>
              <a:t>&gt;95%</a:t>
            </a:r>
            <a:r>
              <a:rPr lang="en-GB" sz="1600"/>
              <a:t> certified organic contents</a:t>
            </a:r>
            <a:endParaRPr sz="1600"/>
          </a:p>
          <a:p>
            <a:pPr indent="-330200" lvl="0" marL="457200" rtl="0" algn="l">
              <a:spcBef>
                <a:spcPts val="0"/>
              </a:spcBef>
              <a:spcAft>
                <a:spcPts val="0"/>
              </a:spcAft>
              <a:buClr>
                <a:schemeClr val="accent1"/>
              </a:buClr>
              <a:buSzPts val="1600"/>
              <a:buFont typeface="Noto Sans Symbols"/>
              <a:buChar char="-"/>
            </a:pPr>
            <a:r>
              <a:rPr lang="en-GB" sz="1600"/>
              <a:t>Advertise on website and shared on social medium to enhance people’s awareness about Aldi</a:t>
            </a:r>
            <a:endParaRPr sz="1600"/>
          </a:p>
          <a:p>
            <a:pPr indent="0" lvl="0" marL="0" rtl="0" algn="l">
              <a:spcBef>
                <a:spcPts val="500"/>
              </a:spcBef>
              <a:spcAft>
                <a:spcPts val="0"/>
              </a:spcAft>
              <a:buNone/>
            </a:pPr>
            <a:r>
              <a:rPr lang="en-GB" sz="1400" u="sng">
                <a:solidFill>
                  <a:schemeClr val="hlink"/>
                </a:solidFill>
                <a:hlinkClick r:id="rId2"/>
              </a:rPr>
              <a:t>http://www.dontwasteyourmoney.com/aldi-vs-whole-foods-stores-organic-options-better-wallet/</a:t>
            </a:r>
            <a:endParaRPr sz="1400"/>
          </a:p>
          <a:p>
            <a:pPr indent="0" lvl="0" marL="0" rtl="0" algn="l">
              <a:spcBef>
                <a:spcPts val="500"/>
              </a:spcBef>
              <a:spcAft>
                <a:spcPts val="0"/>
              </a:spcAft>
              <a:buNone/>
            </a:pPr>
            <a:r>
              <a:t/>
            </a:r>
            <a:endParaRPr sz="1400"/>
          </a:p>
          <a:p>
            <a:pPr indent="0" lvl="0" marL="0" rtl="0" algn="l">
              <a:spcBef>
                <a:spcPts val="50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a:p>
        </p:txBody>
      </p:sp>
      <p:sp>
        <p:nvSpPr>
          <p:cNvPr id="766" name="Google Shape;766;g271db4df20_0_7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271db4df20_0_9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71db4df20_0_9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Clr>
                <a:schemeClr val="accent1"/>
              </a:buClr>
              <a:buSzPts val="2000"/>
              <a:buFont typeface="Noto Sans Symbols"/>
              <a:buChar char="-"/>
            </a:pPr>
            <a:r>
              <a:rPr lang="en-GB" sz="2000"/>
              <a:t>Extend opening hours (currently Mon - Sat 9 / 10 am for 10 hours and Sun 12 am for 5 hours) americans go early, or really late, especially on sundays</a:t>
            </a:r>
            <a:endParaRPr sz="2000"/>
          </a:p>
          <a:p>
            <a:pPr indent="-355600" lvl="0" marL="457200" rtl="0" algn="l">
              <a:spcBef>
                <a:spcPts val="0"/>
              </a:spcBef>
              <a:spcAft>
                <a:spcPts val="0"/>
              </a:spcAft>
              <a:buClr>
                <a:schemeClr val="accent1"/>
              </a:buClr>
              <a:buSzPts val="2000"/>
              <a:buFont typeface="Noto Sans Symbols"/>
              <a:buChar char="-"/>
            </a:pPr>
            <a:r>
              <a:rPr lang="en-GB" sz="2000"/>
              <a:t>Include more national labels without compromising private label majority, since Americans are really loyal to certain brands.</a:t>
            </a:r>
            <a:endParaRPr sz="2000"/>
          </a:p>
          <a:p>
            <a:pPr indent="-355600" lvl="0" marL="457200" rtl="0" algn="l">
              <a:spcBef>
                <a:spcPts val="0"/>
              </a:spcBef>
              <a:spcAft>
                <a:spcPts val="0"/>
              </a:spcAft>
              <a:buClr>
                <a:schemeClr val="accent1"/>
              </a:buClr>
              <a:buSzPts val="2000"/>
              <a:buFont typeface="Noto Sans Symbols"/>
              <a:buChar char="-"/>
            </a:pPr>
            <a:r>
              <a:rPr lang="en-GB" sz="2000"/>
              <a:t>Extend product portfolio by certain percentage (ex 10%) without compromising focus on cost leadership. This will allow them to compete with Walmart neighborhood stores and express stores (more variety AND cheaper). That's what they did in the UK and it seems to be working. Slow growth but sustained (one of Aldi's cultural goals)</a:t>
            </a:r>
            <a:endParaRPr sz="2000"/>
          </a:p>
          <a:p>
            <a:pPr indent="-355600" lvl="0" marL="457200" rtl="0" algn="l">
              <a:spcBef>
                <a:spcPts val="0"/>
              </a:spcBef>
              <a:spcAft>
                <a:spcPts val="0"/>
              </a:spcAft>
              <a:buClr>
                <a:schemeClr val="accent1"/>
              </a:buClr>
              <a:buSzPts val="2000"/>
              <a:buFont typeface="Noto Sans Symbols"/>
              <a:buChar char="-"/>
            </a:pPr>
            <a:r>
              <a:rPr lang="en-GB" sz="2000"/>
              <a:t>Make carts free (no coin needed)</a:t>
            </a:r>
            <a:endParaRPr sz="2000"/>
          </a:p>
          <a:p>
            <a:pPr indent="-336550" lvl="0" marL="457200" rtl="0" algn="l">
              <a:spcBef>
                <a:spcPts val="0"/>
              </a:spcBef>
              <a:spcAft>
                <a:spcPts val="0"/>
              </a:spcAft>
              <a:buClr>
                <a:schemeClr val="accent1"/>
              </a:buClr>
              <a:buSzPts val="1700"/>
              <a:buFont typeface="Noto Sans Symbols"/>
              <a:buChar char="-"/>
            </a:pPr>
            <a:r>
              <a:rPr lang="en-GB" sz="1700"/>
              <a:t>Use attracting price tags to encourage customers to buy in bulk.</a:t>
            </a:r>
            <a:endParaRPr sz="1700"/>
          </a:p>
          <a:p>
            <a:pPr indent="-336550" lvl="0" marL="457200" rtl="0" algn="l">
              <a:spcBef>
                <a:spcPts val="0"/>
              </a:spcBef>
              <a:spcAft>
                <a:spcPts val="0"/>
              </a:spcAft>
              <a:buClr>
                <a:schemeClr val="accent1"/>
              </a:buClr>
              <a:buSzPts val="1700"/>
              <a:buFont typeface="Noto Sans Symbols"/>
              <a:buChar char="-"/>
            </a:pPr>
            <a:r>
              <a:rPr lang="en-GB" sz="1700"/>
              <a:t>Promotions and coupons.</a:t>
            </a:r>
            <a:endParaRPr sz="1700"/>
          </a:p>
          <a:p>
            <a:pPr indent="-336550" lvl="0" marL="457200" rtl="0" algn="l">
              <a:spcBef>
                <a:spcPts val="0"/>
              </a:spcBef>
              <a:spcAft>
                <a:spcPts val="0"/>
              </a:spcAft>
              <a:buClr>
                <a:schemeClr val="accent1"/>
              </a:buClr>
              <a:buSzPts val="1700"/>
              <a:buFont typeface="Noto Sans Symbols"/>
              <a:buChar char="-"/>
            </a:pPr>
            <a:r>
              <a:rPr lang="en-GB" sz="1700"/>
              <a:t>Self-checkout registers.</a:t>
            </a:r>
            <a:endParaRPr sz="1700"/>
          </a:p>
          <a:p>
            <a:pPr indent="-336550" lvl="0" marL="457200" rtl="0" algn="l">
              <a:spcBef>
                <a:spcPts val="0"/>
              </a:spcBef>
              <a:spcAft>
                <a:spcPts val="0"/>
              </a:spcAft>
              <a:buClr>
                <a:schemeClr val="accent1"/>
              </a:buClr>
              <a:buSzPts val="1700"/>
              <a:buFont typeface="Noto Sans Symbols"/>
              <a:buChar char="-"/>
            </a:pPr>
            <a:r>
              <a:rPr lang="en-GB" sz="1700"/>
              <a:t>VIP card for discount.</a:t>
            </a:r>
            <a:endParaRPr sz="1700"/>
          </a:p>
          <a:p>
            <a:pPr indent="-336550" lvl="0" marL="457200" rtl="0" algn="l">
              <a:spcBef>
                <a:spcPts val="0"/>
              </a:spcBef>
              <a:spcAft>
                <a:spcPts val="0"/>
              </a:spcAft>
              <a:buClr>
                <a:schemeClr val="accent1"/>
              </a:buClr>
              <a:buSzPts val="1700"/>
              <a:buFont typeface="Noto Sans Symbols"/>
              <a:buChar char="-"/>
            </a:pPr>
            <a:r>
              <a:rPr lang="en-GB" sz="1700"/>
              <a:t>Size?</a:t>
            </a:r>
            <a:endParaRPr sz="17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latin typeface="Calibri"/>
                <a:ea typeface="Calibri"/>
                <a:cs typeface="Calibri"/>
                <a:sym typeface="Calibri"/>
              </a:rPr>
              <a:t>While many consumers have gravitated toward branded organic goods, others have increasingly turned to generic brands over the past five years. After reaching an all-time high during the recession, sales of private label food have stabilized at a new high, according to Booz and Company. Generic brands used to be perceived as subpar compared to national brands, but about half of consumers now believe store brands possess the same quality as branded goods. Furthermore, the introduction of premium generic brands, such as Whole Foods' 365 Every Value Organic, has boosted consumers' perception of generic products. </a:t>
            </a:r>
            <a:endParaRPr sz="1100">
              <a:latin typeface="Calibri"/>
              <a:ea typeface="Calibri"/>
              <a:cs typeface="Calibri"/>
              <a:sym typeface="Calibri"/>
            </a:endParaRPr>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rPr lang="en-GB" sz="1100"/>
              <a:t>		</a:t>
            </a:r>
            <a:endParaRPr sz="1100"/>
          </a:p>
          <a:p>
            <a:pPr indent="-336550" lvl="0" marL="457200" rtl="0" algn="l">
              <a:spcBef>
                <a:spcPts val="0"/>
              </a:spcBef>
              <a:spcAft>
                <a:spcPts val="0"/>
              </a:spcAft>
              <a:buClr>
                <a:schemeClr val="accent1"/>
              </a:buClr>
              <a:buSzPts val="1700"/>
              <a:buFont typeface="Noto Sans Symbols"/>
              <a:buChar char="-"/>
            </a:pPr>
            <a:r>
              <a:t/>
            </a:r>
            <a:endParaRPr sz="1700"/>
          </a:p>
          <a:p>
            <a:pPr indent="0" lvl="0" marL="0" rtl="0" algn="l">
              <a:spcBef>
                <a:spcPts val="0"/>
              </a:spcBef>
              <a:spcAft>
                <a:spcPts val="0"/>
              </a:spcAft>
              <a:buNone/>
            </a:pPr>
            <a:r>
              <a:t/>
            </a:r>
            <a:endParaRPr/>
          </a:p>
        </p:txBody>
      </p:sp>
      <p:sp>
        <p:nvSpPr>
          <p:cNvPr id="787" name="Google Shape;787;g271db4df20_0_9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2921e4b43e_0_25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2921e4b43e_0_25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27438ba673_16_1: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sz="1400"/>
              <a:t>Customer-driven offers and promotions;</a:t>
            </a:r>
            <a:endParaRPr sz="1400"/>
          </a:p>
          <a:p>
            <a:pPr indent="-317500" lvl="0" marL="457200" rtl="0" algn="l">
              <a:spcBef>
                <a:spcPts val="0"/>
              </a:spcBef>
              <a:spcAft>
                <a:spcPts val="0"/>
              </a:spcAft>
              <a:buClr>
                <a:schemeClr val="dk1"/>
              </a:buClr>
              <a:buSzPts val="1400"/>
              <a:buChar char="●"/>
            </a:pPr>
            <a:r>
              <a:rPr lang="en-GB" sz="1400"/>
              <a:t>Development of e-grocery;</a:t>
            </a:r>
            <a:endParaRPr sz="1400"/>
          </a:p>
          <a:p>
            <a:pPr indent="-317500" lvl="0" marL="457200" rtl="0" algn="l">
              <a:spcBef>
                <a:spcPts val="0"/>
              </a:spcBef>
              <a:spcAft>
                <a:spcPts val="0"/>
              </a:spcAft>
              <a:buClr>
                <a:schemeClr val="dk1"/>
              </a:buClr>
              <a:buSzPts val="1400"/>
              <a:buChar char="●"/>
            </a:pPr>
            <a:r>
              <a:rPr lang="en-GB" sz="1400"/>
              <a:t>Stay in grocery industry but put more effort in customer preference insight;</a:t>
            </a:r>
            <a:endParaRPr sz="1400"/>
          </a:p>
          <a:p>
            <a:pPr indent="-317500" lvl="0" marL="457200" rtl="0" algn="l">
              <a:spcBef>
                <a:spcPts val="0"/>
              </a:spcBef>
              <a:spcAft>
                <a:spcPts val="0"/>
              </a:spcAft>
              <a:buClr>
                <a:schemeClr val="dk1"/>
              </a:buClr>
              <a:buSzPts val="1400"/>
              <a:buChar char="●"/>
            </a:pPr>
            <a:r>
              <a:rPr lang="en-GB" sz="1400"/>
              <a:t>New supply chain.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
        <p:nvSpPr>
          <p:cNvPr id="817" name="Google Shape;817;g27438ba673_16_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27438ba673_12_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7438ba673_12_2: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7438ba673_12_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27438ba673_16_48: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7438ba673_16_4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2921e4b43e_0_267: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2921e4b43e_0_26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811171ad9_2_38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811171ad9_2_38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2921e4b43e_0_141: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GB"/>
              <a:t>Homogenous product -- High competition -- Price war, possible to think of private label to build brand loyalty thus to compete with homogenous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largest metropolitan areas, the four largest food retailers -- </a:t>
            </a:r>
            <a:r>
              <a:rPr lang="en-GB">
                <a:solidFill>
                  <a:srgbClr val="222222"/>
                </a:solidFill>
                <a:highlight>
                  <a:srgbClr val="FFFFFF"/>
                </a:highlight>
              </a:rPr>
              <a:t>Wal-Mart, Kroger, Costco and Supervalu -- </a:t>
            </a:r>
            <a:r>
              <a:rPr lang="en-GB"/>
              <a:t>controlled over 70% of the sales.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highlight>
                  <a:srgbClr val="FFFFFF"/>
                </a:highlight>
              </a:rPr>
              <a:t>A Wal-Mart spokesperson said customers are loyal to its private brands, "both in-store and online." "While we are the largest private-brand player in the U.S., we've spent a lot of effort to invest in product development, sourcing, technology and new talent to be able to build an even better business," the spokesperson said in a statement. "These brands help us deliver great prices for our customers, innovative products and quality items that we know our customers are going to love."</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874" name="Google Shape;874;g2921e4b43e_0_14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27438ba673_1_7: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GB"/>
              <a:t>Homogenous product -- High competition -- Price war, possible to think of private label to build brand loyalty thus to compete with homogenous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largest metropolitan areas, the four largest food retailers -- </a:t>
            </a:r>
            <a:r>
              <a:rPr lang="en-GB">
                <a:solidFill>
                  <a:srgbClr val="222222"/>
                </a:solidFill>
                <a:highlight>
                  <a:srgbClr val="FFFFFF"/>
                </a:highlight>
              </a:rPr>
              <a:t>Wal-Mart, Kroger, Costco and Supervalu -- </a:t>
            </a:r>
            <a:r>
              <a:rPr lang="en-GB"/>
              <a:t>controlled over 70% of the sales.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highlight>
                  <a:srgbClr val="FFFFFF"/>
                </a:highlight>
              </a:rPr>
              <a:t>A Wal-Mart spokesperson said customers are loyal to its private brands, "both in-store and online." "While we are the largest private-brand player in the U.S., we've spent a lot of effort to invest in product development, sourcing, technology and new talent to be able to build an even better business," the spokesperson said in a statement. "These brands help us deliver great prices for our customers, innovative products and quality items that we know our customers are going to love."</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898" name="Google Shape;898;g27438ba673_1_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25d0a237cd_0_63: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Show some figures and predict the future. </a:t>
            </a:r>
            <a:endParaRPr/>
          </a:p>
          <a:p>
            <a:pPr indent="0" lvl="0" marL="0" rtl="0" algn="l">
              <a:lnSpc>
                <a:spcPct val="115000"/>
              </a:lnSpc>
              <a:spcBef>
                <a:spcPts val="0"/>
              </a:spcBef>
              <a:spcAft>
                <a:spcPts val="0"/>
              </a:spcAft>
              <a:buNone/>
            </a:pPr>
            <a:r>
              <a:rPr lang="en-GB" sz="1000"/>
              <a:t>The Supermarkets and Grocery </a:t>
            </a:r>
            <a:r>
              <a:rPr lang="en-GB" sz="1100">
                <a:latin typeface="Calibri"/>
                <a:ea typeface="Calibri"/>
                <a:cs typeface="Calibri"/>
                <a:sym typeface="Calibri"/>
              </a:rPr>
              <a:t>Stores industry is in the mature stage of its life cycle.</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Intense competition in the food retailing sector has also contributed to the industry's slow growth.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Price is crucial.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1943100" lvl="0" marL="0" rtl="0" algn="l">
              <a:lnSpc>
                <a:spcPct val="115000"/>
              </a:lnSpc>
              <a:spcBef>
                <a:spcPts val="0"/>
              </a:spcBef>
              <a:spcAft>
                <a:spcPts val="0"/>
              </a:spcAft>
              <a:buNone/>
            </a:pPr>
            <a:r>
              <a:rPr lang="en-GB" sz="1400"/>
              <a:t>		</a:t>
            </a:r>
            <a:endParaRPr sz="14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714500" lvl="0" marL="457200" rtl="0" algn="l">
              <a:lnSpc>
                <a:spcPct val="115000"/>
              </a:lnSpc>
              <a:spcBef>
                <a:spcPts val="0"/>
              </a:spcBef>
              <a:spcAft>
                <a:spcPts val="0"/>
              </a:spcAft>
              <a:buClr>
                <a:schemeClr val="dk1"/>
              </a:buClr>
              <a:buSzPts val="1400"/>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1943100" lvl="0" marL="0" rtl="0" algn="l">
              <a:lnSpc>
                <a:spcPct val="115000"/>
              </a:lnSpc>
              <a:spcBef>
                <a:spcPts val="0"/>
              </a:spcBef>
              <a:spcAft>
                <a:spcPts val="0"/>
              </a:spcAft>
              <a:buClr>
                <a:schemeClr val="dk1"/>
              </a:buClr>
              <a:buSzPts val="1100"/>
              <a:buFont typeface="Arial"/>
              <a:buNone/>
            </a:pPr>
            <a:r>
              <a:rPr lang="en-GB" sz="1400"/>
              <a:t>		</a:t>
            </a:r>
            <a:endParaRPr sz="1400"/>
          </a:p>
          <a:p>
            <a:pPr indent="0" lvl="0" marL="0" rtl="0" algn="l">
              <a:spcBef>
                <a:spcPts val="0"/>
              </a:spcBef>
              <a:spcAft>
                <a:spcPts val="0"/>
              </a:spcAft>
              <a:buNone/>
            </a:pPr>
            <a:r>
              <a:t/>
            </a:r>
            <a:endParaRPr/>
          </a:p>
        </p:txBody>
      </p:sp>
      <p:sp>
        <p:nvSpPr>
          <p:cNvPr id="918" name="Google Shape;918;g25d0a237cd_0_6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2811171ad9_6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811171ad9_6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27438ba673_20_75: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First show whole 5 forces, then illustrate each part with detailed figures and summary key features. At the end, gather all the key features and give some conclusion. </a:t>
            </a:r>
            <a:endParaRPr sz="1050">
              <a:solidFill>
                <a:srgbClr val="222222"/>
              </a:solidFill>
              <a:highlight>
                <a:srgbClr val="FFFFFF"/>
              </a:highlight>
            </a:endParaRPr>
          </a:p>
        </p:txBody>
      </p:sp>
      <p:sp>
        <p:nvSpPr>
          <p:cNvPr id="942" name="Google Shape;942;g27438ba673_20_7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27438ba673_44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7438ba673_44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27438ba673_44_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27438ba673_44_1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7438ba673_44_1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27438ba673_44_1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27438ba673_44_2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7438ba673_44_2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7438ba673_44_2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27438ba673_44_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7438ba673_44_8: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27438ba673_44_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709931" y="4861442"/>
            <a:ext cx="5679440" cy="4605576"/>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An industry in which various types of retailers selling consumer goods or services to end customers through multiple channels of distribution. </a:t>
            </a:r>
            <a:endParaRPr sz="1050">
              <a:solidFill>
                <a:srgbClr val="222222"/>
              </a:solidFill>
              <a:highlight>
                <a:srgbClr val="FFFFFF"/>
              </a:highlight>
            </a:endParaRPr>
          </a:p>
          <a:p>
            <a:pPr indent="-209550" lvl="0" marL="361950" rtl="0" algn="l">
              <a:spcBef>
                <a:spcPts val="0"/>
              </a:spcBef>
              <a:spcAft>
                <a:spcPts val="0"/>
              </a:spcAft>
              <a:buNone/>
            </a:pPr>
            <a:r>
              <a:rPr lang="en-GB" sz="1450">
                <a:solidFill>
                  <a:srgbClr val="333333"/>
                </a:solidFill>
                <a:highlight>
                  <a:srgbClr val="FFFFFF"/>
                </a:highlight>
                <a:latin typeface="Georgia"/>
                <a:ea typeface="Georgia"/>
                <a:cs typeface="Georgia"/>
                <a:sym typeface="Georgia"/>
              </a:rPr>
              <a:t>2016: 4952.63, 3.5%, 20.8% </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050">
                <a:solidFill>
                  <a:srgbClr val="222222"/>
                </a:solidFill>
                <a:highlight>
                  <a:srgbClr val="FFFFFF"/>
                </a:highlight>
              </a:rPr>
              <a:t>The United States retail sector features the largest number of large, lucrative retailers in the world.</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300">
                <a:solidFill>
                  <a:srgbClr val="222222"/>
                </a:solidFill>
                <a:highlight>
                  <a:srgbClr val="FFFFFF"/>
                </a:highlight>
                <a:latin typeface="Times New Roman"/>
                <a:ea typeface="Times New Roman"/>
                <a:cs typeface="Times New Roman"/>
                <a:sym typeface="Times New Roman"/>
              </a:rPr>
              <a:t>An estimated two-thirds of the U.S. </a:t>
            </a:r>
            <a:r>
              <a:rPr lang="en-GB" sz="1300" u="sng">
                <a:solidFill>
                  <a:srgbClr val="222222"/>
                </a:solidFill>
                <a:highlight>
                  <a:srgbClr val="FFFFFF"/>
                </a:highlight>
                <a:latin typeface="Times New Roman"/>
                <a:ea typeface="Times New Roman"/>
                <a:cs typeface="Times New Roman"/>
                <a:sym typeface="Times New Roman"/>
                <a:hlinkClick r:id="rId2"/>
              </a:rPr>
              <a:t>gross domestic product</a:t>
            </a:r>
            <a:r>
              <a:rPr lang="en-GB" sz="1300">
                <a:solidFill>
                  <a:srgbClr val="222222"/>
                </a:solidFill>
                <a:highlight>
                  <a:srgbClr val="FFFFFF"/>
                </a:highlight>
                <a:latin typeface="Times New Roman"/>
                <a:ea typeface="Times New Roman"/>
                <a:cs typeface="Times New Roman"/>
                <a:sym typeface="Times New Roman"/>
              </a:rPr>
              <a:t> (GDP) comes from retail consumption. </a:t>
            </a:r>
            <a:endParaRPr sz="1300">
              <a:solidFill>
                <a:srgbClr val="222222"/>
              </a:solidFill>
              <a:highlight>
                <a:srgbClr val="FFFFFF"/>
              </a:highlight>
              <a:latin typeface="Times New Roman"/>
              <a:ea typeface="Times New Roman"/>
              <a:cs typeface="Times New Roman"/>
              <a:sym typeface="Times New Roman"/>
            </a:endParaRPr>
          </a:p>
          <a:p>
            <a:pPr indent="-209550" lvl="0" marL="361950" rtl="0" algn="l">
              <a:spcBef>
                <a:spcPts val="0"/>
              </a:spcBef>
              <a:spcAft>
                <a:spcPts val="0"/>
              </a:spcAft>
              <a:buNone/>
            </a:pPr>
            <a:r>
              <a:rPr lang="en-GB" sz="1050">
                <a:solidFill>
                  <a:srgbClr val="222222"/>
                </a:solidFill>
                <a:highlight>
                  <a:srgbClr val="FFFFFF"/>
                </a:highlight>
              </a:rPr>
              <a:t> In U.S., there are mainly 4 types of retailers:  Big-box &amp; Department Store Retailers, Warehouse Club &amp; Supercenter Retailer, Supermarket &amp; Grocery Stores, E-tailers.o</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lnSpc>
                <a:spcPct val="115000"/>
              </a:lnSpc>
              <a:spcBef>
                <a:spcPts val="0"/>
              </a:spcBef>
              <a:spcAft>
                <a:spcPts val="0"/>
              </a:spcAft>
              <a:buNone/>
            </a:pPr>
            <a:r>
              <a:rPr lang="en-GB" sz="1100">
                <a:latin typeface="Calibri"/>
                <a:ea typeface="Calibri"/>
                <a:cs typeface="Calibri"/>
                <a:sym typeface="Calibri"/>
              </a:rPr>
              <a:t>Big-box and department stores retail a broad range of general merchandise, such as apparel, jewelry, cosmetics, home furnishings, general household products, toys, appliances and sporting goods.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Warehouse Club &amp; Supercenter Retailers have large stores that primarily retail a general line of grocery products, along with merchandise items (e.g., apparel and appliances).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The Supermarkets &amp; Grocery Stores segment sells general lines of food products, including fresh and prepared meats, poultry and seafood, canned and frozen foods, fresh fruits and vegetables and various dairy products.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E-tailers sell retail goods on the Internet.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09550" lvl="0" marL="361950" rtl="0" algn="l">
              <a:spcBef>
                <a:spcPts val="0"/>
              </a:spcBef>
              <a:spcAft>
                <a:spcPts val="0"/>
              </a:spcAft>
              <a:buNone/>
            </a:pPr>
            <a:r>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p:txBody>
      </p:sp>
      <p:sp>
        <p:nvSpPr>
          <p:cNvPr id="173" name="Google Shape;173;p11: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7438ba673_11_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438ba673_11_0: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7438ba673_11_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921e4b43e_0_6: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An industry in which various types of retailers selling consumer goods or services to end customers through multiple channels of distribution. </a:t>
            </a:r>
            <a:endParaRPr sz="1050">
              <a:solidFill>
                <a:srgbClr val="222222"/>
              </a:solidFill>
              <a:highlight>
                <a:srgbClr val="FFFFFF"/>
              </a:highlight>
            </a:endParaRPr>
          </a:p>
          <a:p>
            <a:pPr indent="-209550" lvl="0" marL="361950" rtl="0" algn="l">
              <a:spcBef>
                <a:spcPts val="0"/>
              </a:spcBef>
              <a:spcAft>
                <a:spcPts val="0"/>
              </a:spcAft>
              <a:buNone/>
            </a:pPr>
            <a:r>
              <a:rPr lang="en-GB" sz="1450">
                <a:solidFill>
                  <a:srgbClr val="333333"/>
                </a:solidFill>
                <a:highlight>
                  <a:srgbClr val="FFFFFF"/>
                </a:highlight>
                <a:latin typeface="Georgia"/>
                <a:ea typeface="Georgia"/>
                <a:cs typeface="Georgia"/>
                <a:sym typeface="Georgia"/>
              </a:rPr>
              <a:t>2016: 4952.63, 3.5%, 20.8% </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050">
                <a:solidFill>
                  <a:srgbClr val="222222"/>
                </a:solidFill>
                <a:highlight>
                  <a:srgbClr val="FFFFFF"/>
                </a:highlight>
              </a:rPr>
              <a:t>The United States retail sector features the largest number of large, lucrative retailers in the world.</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300">
                <a:solidFill>
                  <a:srgbClr val="222222"/>
                </a:solidFill>
                <a:highlight>
                  <a:srgbClr val="FFFFFF"/>
                </a:highlight>
                <a:latin typeface="Times New Roman"/>
                <a:ea typeface="Times New Roman"/>
                <a:cs typeface="Times New Roman"/>
                <a:sym typeface="Times New Roman"/>
              </a:rPr>
              <a:t>An estimated two-thirds of the U.S. </a:t>
            </a:r>
            <a:r>
              <a:rPr lang="en-GB" sz="1300" u="sng">
                <a:solidFill>
                  <a:srgbClr val="222222"/>
                </a:solidFill>
                <a:highlight>
                  <a:srgbClr val="FFFFFF"/>
                </a:highlight>
                <a:latin typeface="Times New Roman"/>
                <a:ea typeface="Times New Roman"/>
                <a:cs typeface="Times New Roman"/>
                <a:sym typeface="Times New Roman"/>
                <a:hlinkClick r:id="rId2"/>
              </a:rPr>
              <a:t>gross domestic product</a:t>
            </a:r>
            <a:r>
              <a:rPr lang="en-GB" sz="1300">
                <a:solidFill>
                  <a:srgbClr val="222222"/>
                </a:solidFill>
                <a:highlight>
                  <a:srgbClr val="FFFFFF"/>
                </a:highlight>
                <a:latin typeface="Times New Roman"/>
                <a:ea typeface="Times New Roman"/>
                <a:cs typeface="Times New Roman"/>
                <a:sym typeface="Times New Roman"/>
              </a:rPr>
              <a:t> (GDP) comes from retail consumption. </a:t>
            </a:r>
            <a:endParaRPr sz="1300">
              <a:solidFill>
                <a:srgbClr val="222222"/>
              </a:solidFill>
              <a:highlight>
                <a:srgbClr val="FFFFFF"/>
              </a:highlight>
              <a:latin typeface="Times New Roman"/>
              <a:ea typeface="Times New Roman"/>
              <a:cs typeface="Times New Roman"/>
              <a:sym typeface="Times New Roman"/>
            </a:endParaRPr>
          </a:p>
          <a:p>
            <a:pPr indent="-209550" lvl="0" marL="361950" rtl="0" algn="l">
              <a:spcBef>
                <a:spcPts val="0"/>
              </a:spcBef>
              <a:spcAft>
                <a:spcPts val="0"/>
              </a:spcAft>
              <a:buNone/>
            </a:pPr>
            <a:r>
              <a:rPr lang="en-GB" sz="1050">
                <a:solidFill>
                  <a:srgbClr val="222222"/>
                </a:solidFill>
                <a:highlight>
                  <a:srgbClr val="FFFFFF"/>
                </a:highlight>
              </a:rPr>
              <a:t> In U.S., there are mainly 4 types of retailers:  Big-box &amp; Department Store Retailers, Warehouse Club &amp; Supercenter Retailer, Supermarket &amp; Grocery Stores, E-tailers.o</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lnSpc>
                <a:spcPct val="115000"/>
              </a:lnSpc>
              <a:spcBef>
                <a:spcPts val="0"/>
              </a:spcBef>
              <a:spcAft>
                <a:spcPts val="0"/>
              </a:spcAft>
              <a:buNone/>
            </a:pPr>
            <a:r>
              <a:rPr lang="en-GB" sz="1100">
                <a:latin typeface="Calibri"/>
                <a:ea typeface="Calibri"/>
                <a:cs typeface="Calibri"/>
                <a:sym typeface="Calibri"/>
              </a:rPr>
              <a:t>Big-box and department stores retail a broad range of general merchandise, such as apparel, jewelry, cosmetics, home furnishings, general household products, toys, appliances and sporting goods.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Warehouse Club &amp; Supercenter Retailers have large stores that primarily retail a general line of grocery products, along with merchandise items (e.g., apparel and appliances).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The Supermarkets &amp; Grocery Stores segment sells general lines of food products, including fresh and prepared meats, poultry and seafood, canned and frozen foods, fresh fruits and vegetables and various dairy products.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E-tailers sell retail goods on the Internet.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09550" lvl="0" marL="361950" rtl="0" algn="l">
              <a:spcBef>
                <a:spcPts val="0"/>
              </a:spcBef>
              <a:spcAft>
                <a:spcPts val="0"/>
              </a:spcAft>
              <a:buNone/>
            </a:pPr>
            <a:r>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p:txBody>
      </p:sp>
      <p:sp>
        <p:nvSpPr>
          <p:cNvPr id="220" name="Google Shape;220;g2921e4b43e_0_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2921e4b43e_0_54: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An industry in which various types of retailers selling consumer goods or services to end customers through multiple channels of distribution. </a:t>
            </a:r>
            <a:endParaRPr sz="1050">
              <a:solidFill>
                <a:srgbClr val="222222"/>
              </a:solidFill>
              <a:highlight>
                <a:srgbClr val="FFFFFF"/>
              </a:highlight>
            </a:endParaRPr>
          </a:p>
          <a:p>
            <a:pPr indent="-209550" lvl="0" marL="361950" rtl="0" algn="l">
              <a:spcBef>
                <a:spcPts val="0"/>
              </a:spcBef>
              <a:spcAft>
                <a:spcPts val="0"/>
              </a:spcAft>
              <a:buNone/>
            </a:pPr>
            <a:r>
              <a:rPr lang="en-GB" sz="1450">
                <a:solidFill>
                  <a:srgbClr val="333333"/>
                </a:solidFill>
                <a:highlight>
                  <a:srgbClr val="FFFFFF"/>
                </a:highlight>
                <a:latin typeface="Georgia"/>
                <a:ea typeface="Georgia"/>
                <a:cs typeface="Georgia"/>
                <a:sym typeface="Georgia"/>
              </a:rPr>
              <a:t>2016: 4952.63, 3.5%, 20.8% </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050">
                <a:solidFill>
                  <a:srgbClr val="222222"/>
                </a:solidFill>
                <a:highlight>
                  <a:srgbClr val="FFFFFF"/>
                </a:highlight>
              </a:rPr>
              <a:t>The United States retail sector features the largest number of large, lucrative retailers in the world.</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300">
                <a:solidFill>
                  <a:srgbClr val="222222"/>
                </a:solidFill>
                <a:highlight>
                  <a:srgbClr val="FFFFFF"/>
                </a:highlight>
                <a:latin typeface="Times New Roman"/>
                <a:ea typeface="Times New Roman"/>
                <a:cs typeface="Times New Roman"/>
                <a:sym typeface="Times New Roman"/>
              </a:rPr>
              <a:t>An estimated two-thirds of the U.S. </a:t>
            </a:r>
            <a:r>
              <a:rPr lang="en-GB" sz="1300" u="sng">
                <a:solidFill>
                  <a:srgbClr val="222222"/>
                </a:solidFill>
                <a:highlight>
                  <a:srgbClr val="FFFFFF"/>
                </a:highlight>
                <a:latin typeface="Times New Roman"/>
                <a:ea typeface="Times New Roman"/>
                <a:cs typeface="Times New Roman"/>
                <a:sym typeface="Times New Roman"/>
                <a:hlinkClick r:id="rId2"/>
              </a:rPr>
              <a:t>gross domestic product</a:t>
            </a:r>
            <a:r>
              <a:rPr lang="en-GB" sz="1300">
                <a:solidFill>
                  <a:srgbClr val="222222"/>
                </a:solidFill>
                <a:highlight>
                  <a:srgbClr val="FFFFFF"/>
                </a:highlight>
                <a:latin typeface="Times New Roman"/>
                <a:ea typeface="Times New Roman"/>
                <a:cs typeface="Times New Roman"/>
                <a:sym typeface="Times New Roman"/>
              </a:rPr>
              <a:t> (GDP) comes from retail consumption. </a:t>
            </a:r>
            <a:endParaRPr sz="1300">
              <a:solidFill>
                <a:srgbClr val="222222"/>
              </a:solidFill>
              <a:highlight>
                <a:srgbClr val="FFFFFF"/>
              </a:highlight>
              <a:latin typeface="Times New Roman"/>
              <a:ea typeface="Times New Roman"/>
              <a:cs typeface="Times New Roman"/>
              <a:sym typeface="Times New Roman"/>
            </a:endParaRPr>
          </a:p>
          <a:p>
            <a:pPr indent="-209550" lvl="0" marL="361950" rtl="0" algn="l">
              <a:spcBef>
                <a:spcPts val="0"/>
              </a:spcBef>
              <a:spcAft>
                <a:spcPts val="0"/>
              </a:spcAft>
              <a:buNone/>
            </a:pPr>
            <a:r>
              <a:rPr lang="en-GB" sz="1050">
                <a:solidFill>
                  <a:srgbClr val="222222"/>
                </a:solidFill>
                <a:highlight>
                  <a:srgbClr val="FFFFFF"/>
                </a:highlight>
              </a:rPr>
              <a:t> In U.S., there are mainly 4 types of retailers:  Big-box &amp; Department Store Retailers, Warehouse Club &amp; Supercenter Retailer, Supermarket &amp; Grocery Stores, E-tailers.o</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lnSpc>
                <a:spcPct val="115000"/>
              </a:lnSpc>
              <a:spcBef>
                <a:spcPts val="0"/>
              </a:spcBef>
              <a:spcAft>
                <a:spcPts val="0"/>
              </a:spcAft>
              <a:buNone/>
            </a:pPr>
            <a:r>
              <a:rPr lang="en-GB" sz="1100">
                <a:latin typeface="Calibri"/>
                <a:ea typeface="Calibri"/>
                <a:cs typeface="Calibri"/>
                <a:sym typeface="Calibri"/>
              </a:rPr>
              <a:t>Big-box and department stores retail a broad range of general merchandise, such as apparel, jewelry, cosmetics, home furnishings, general household products, toys, appliances and sporting goods.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Warehouse Club &amp; Supercenter Retailers have large stores that primarily retail a general line of grocery products, along with merchandise items (e.g., apparel and appliances).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The Supermarkets &amp; Grocery Stores segment sells general lines of food products, including fresh and prepared meats, poultry and seafood, canned and frozen foods, fresh fruits and vegetables and various dairy products.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E-tailers sell retail goods on the Internet.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09550" lvl="0" marL="361950" rtl="0" algn="l">
              <a:spcBef>
                <a:spcPts val="0"/>
              </a:spcBef>
              <a:spcAft>
                <a:spcPts val="0"/>
              </a:spcAft>
              <a:buNone/>
            </a:pPr>
            <a:r>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p:txBody>
      </p:sp>
      <p:sp>
        <p:nvSpPr>
          <p:cNvPr id="242" name="Google Shape;242;g2921e4b43e_0_5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921e4b43e_0_102:notes"/>
          <p:cNvSpPr txBox="1"/>
          <p:nvPr>
            <p:ph idx="1" type="body"/>
          </p:nvPr>
        </p:nvSpPr>
        <p:spPr>
          <a:xfrm>
            <a:off x="709931" y="4861442"/>
            <a:ext cx="5679300" cy="4605600"/>
          </a:xfrm>
          <a:prstGeom prst="rect">
            <a:avLst/>
          </a:prstGeom>
        </p:spPr>
        <p:txBody>
          <a:bodyPr anchorCtr="0" anchor="t" bIns="91425" lIns="91425" spcFirstLastPara="1" rIns="91425" wrap="square" tIns="91425">
            <a:noAutofit/>
          </a:bodyPr>
          <a:lstStyle/>
          <a:p>
            <a:pPr indent="-209550" lvl="0" marL="361950" rtl="0" algn="l">
              <a:spcBef>
                <a:spcPts val="0"/>
              </a:spcBef>
              <a:spcAft>
                <a:spcPts val="0"/>
              </a:spcAft>
              <a:buNone/>
            </a:pPr>
            <a:r>
              <a:rPr lang="en-GB" sz="1050">
                <a:solidFill>
                  <a:srgbClr val="222222"/>
                </a:solidFill>
                <a:highlight>
                  <a:srgbClr val="FFFFFF"/>
                </a:highlight>
              </a:rPr>
              <a:t>An industry in which various types of retailers selling consumer goods or services to end customers through multiple channels of distribution. </a:t>
            </a:r>
            <a:endParaRPr sz="1050">
              <a:solidFill>
                <a:srgbClr val="222222"/>
              </a:solidFill>
              <a:highlight>
                <a:srgbClr val="FFFFFF"/>
              </a:highlight>
            </a:endParaRPr>
          </a:p>
          <a:p>
            <a:pPr indent="-209550" lvl="0" marL="361950" rtl="0" algn="l">
              <a:spcBef>
                <a:spcPts val="0"/>
              </a:spcBef>
              <a:spcAft>
                <a:spcPts val="0"/>
              </a:spcAft>
              <a:buNone/>
            </a:pPr>
            <a:r>
              <a:rPr lang="en-GB" sz="1450">
                <a:solidFill>
                  <a:srgbClr val="333333"/>
                </a:solidFill>
                <a:highlight>
                  <a:srgbClr val="FFFFFF"/>
                </a:highlight>
                <a:latin typeface="Georgia"/>
                <a:ea typeface="Georgia"/>
                <a:cs typeface="Georgia"/>
                <a:sym typeface="Georgia"/>
              </a:rPr>
              <a:t>2016: 4952.63, 3.5%, 20.8% </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050">
                <a:solidFill>
                  <a:srgbClr val="222222"/>
                </a:solidFill>
                <a:highlight>
                  <a:srgbClr val="FFFFFF"/>
                </a:highlight>
              </a:rPr>
              <a:t>The United States retail sector features the largest number of large, lucrative retailers in the world.</a:t>
            </a:r>
            <a:endParaRPr sz="1450">
              <a:solidFill>
                <a:srgbClr val="333333"/>
              </a:solidFill>
              <a:highlight>
                <a:srgbClr val="FFFFFF"/>
              </a:highlight>
              <a:latin typeface="Georgia"/>
              <a:ea typeface="Georgia"/>
              <a:cs typeface="Georgia"/>
              <a:sym typeface="Georgia"/>
            </a:endParaRPr>
          </a:p>
          <a:p>
            <a:pPr indent="-209550" lvl="0" marL="361950" rtl="0" algn="l">
              <a:spcBef>
                <a:spcPts val="0"/>
              </a:spcBef>
              <a:spcAft>
                <a:spcPts val="0"/>
              </a:spcAft>
              <a:buNone/>
            </a:pPr>
            <a:r>
              <a:rPr lang="en-GB" sz="1300">
                <a:solidFill>
                  <a:srgbClr val="222222"/>
                </a:solidFill>
                <a:highlight>
                  <a:srgbClr val="FFFFFF"/>
                </a:highlight>
                <a:latin typeface="Times New Roman"/>
                <a:ea typeface="Times New Roman"/>
                <a:cs typeface="Times New Roman"/>
                <a:sym typeface="Times New Roman"/>
              </a:rPr>
              <a:t>An estimated two-thirds of the U.S. </a:t>
            </a:r>
            <a:r>
              <a:rPr lang="en-GB" sz="1300" u="sng">
                <a:solidFill>
                  <a:srgbClr val="222222"/>
                </a:solidFill>
                <a:highlight>
                  <a:srgbClr val="FFFFFF"/>
                </a:highlight>
                <a:latin typeface="Times New Roman"/>
                <a:ea typeface="Times New Roman"/>
                <a:cs typeface="Times New Roman"/>
                <a:sym typeface="Times New Roman"/>
                <a:hlinkClick r:id="rId2"/>
              </a:rPr>
              <a:t>gross domestic product</a:t>
            </a:r>
            <a:r>
              <a:rPr lang="en-GB" sz="1300">
                <a:solidFill>
                  <a:srgbClr val="222222"/>
                </a:solidFill>
                <a:highlight>
                  <a:srgbClr val="FFFFFF"/>
                </a:highlight>
                <a:latin typeface="Times New Roman"/>
                <a:ea typeface="Times New Roman"/>
                <a:cs typeface="Times New Roman"/>
                <a:sym typeface="Times New Roman"/>
              </a:rPr>
              <a:t> (GDP) comes from retail consumption. </a:t>
            </a:r>
            <a:endParaRPr sz="1300">
              <a:solidFill>
                <a:srgbClr val="222222"/>
              </a:solidFill>
              <a:highlight>
                <a:srgbClr val="FFFFFF"/>
              </a:highlight>
              <a:latin typeface="Times New Roman"/>
              <a:ea typeface="Times New Roman"/>
              <a:cs typeface="Times New Roman"/>
              <a:sym typeface="Times New Roman"/>
            </a:endParaRPr>
          </a:p>
          <a:p>
            <a:pPr indent="-209550" lvl="0" marL="361950" rtl="0" algn="l">
              <a:spcBef>
                <a:spcPts val="0"/>
              </a:spcBef>
              <a:spcAft>
                <a:spcPts val="0"/>
              </a:spcAft>
              <a:buNone/>
            </a:pPr>
            <a:r>
              <a:rPr lang="en-GB" sz="1050">
                <a:solidFill>
                  <a:srgbClr val="222222"/>
                </a:solidFill>
                <a:highlight>
                  <a:srgbClr val="FFFFFF"/>
                </a:highlight>
              </a:rPr>
              <a:t> In U.S., there are mainly 4 types of retailers:  Big-box &amp; Department Store Retailers, Warehouse Club &amp; Supercenter Retailer, Supermarket &amp; Grocery Stores, E-tailers.o</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a:p>
            <a:pPr indent="0" lvl="0" marL="0" rtl="0" algn="l">
              <a:lnSpc>
                <a:spcPct val="115000"/>
              </a:lnSpc>
              <a:spcBef>
                <a:spcPts val="0"/>
              </a:spcBef>
              <a:spcAft>
                <a:spcPts val="0"/>
              </a:spcAft>
              <a:buNone/>
            </a:pPr>
            <a:r>
              <a:rPr lang="en-GB" sz="1100">
                <a:latin typeface="Calibri"/>
                <a:ea typeface="Calibri"/>
                <a:cs typeface="Calibri"/>
                <a:sym typeface="Calibri"/>
              </a:rPr>
              <a:t>Big-box and department stores retail a broad range of general merchandise, such as apparel, jewelry, cosmetics, home furnishings, general household products, toys, appliances and sporting goods.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Warehouse Club &amp; Supercenter Retailers have large stores that primarily retail a general line of grocery products, along with merchandise items (e.g., apparel and appliances).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The Supermarkets &amp; Grocery Stores segment sells general lines of food products, including fresh and prepared meats, poultry and seafood, canned and frozen foods, fresh fruits and vegetables and various dairy products.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GB" sz="1100">
                <a:latin typeface="Calibri"/>
                <a:ea typeface="Calibri"/>
                <a:cs typeface="Calibri"/>
                <a:sym typeface="Calibri"/>
              </a:rPr>
              <a:t>E-tailers sell retail goods on the Internet.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2197100" lvl="0" marL="0" rtl="0" algn="l">
              <a:lnSpc>
                <a:spcPct val="115000"/>
              </a:lnSpc>
              <a:spcBef>
                <a:spcPts val="0"/>
              </a:spcBef>
              <a:spcAft>
                <a:spcPts val="0"/>
              </a:spcAft>
              <a:buClr>
                <a:srgbClr val="000000"/>
              </a:buClr>
              <a:buSzPts val="1100"/>
              <a:buFont typeface="Arial"/>
              <a:buNone/>
            </a:pPr>
            <a:r>
              <a:rPr lang="en-GB" sz="1800"/>
              <a:t>		</a:t>
            </a:r>
            <a:endParaRPr sz="1800"/>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1968500" lvl="0" marL="457200" rtl="0" algn="l">
              <a:lnSpc>
                <a:spcPct val="115000"/>
              </a:lnSpc>
              <a:spcBef>
                <a:spcPts val="0"/>
              </a:spcBef>
              <a:spcAft>
                <a:spcPts val="0"/>
              </a:spcAft>
              <a:buClr>
                <a:schemeClr val="dk1"/>
              </a:buClr>
              <a:buSzPts val="1800"/>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197100" lvl="0" marL="0" rtl="0" algn="l">
              <a:lnSpc>
                <a:spcPct val="115000"/>
              </a:lnSpc>
              <a:spcBef>
                <a:spcPts val="0"/>
              </a:spcBef>
              <a:spcAft>
                <a:spcPts val="0"/>
              </a:spcAft>
              <a:buClr>
                <a:schemeClr val="dk1"/>
              </a:buClr>
              <a:buSzPts val="1100"/>
              <a:buFont typeface="Arial"/>
              <a:buNone/>
            </a:pPr>
            <a:r>
              <a:rPr lang="en-GB" sz="1800"/>
              <a:t>		</a:t>
            </a:r>
            <a:endParaRPr sz="1800"/>
          </a:p>
          <a:p>
            <a:pPr indent="-209550" lvl="0" marL="361950" rtl="0" algn="l">
              <a:spcBef>
                <a:spcPts val="0"/>
              </a:spcBef>
              <a:spcAft>
                <a:spcPts val="0"/>
              </a:spcAft>
              <a:buNone/>
            </a:pPr>
            <a:r>
              <a:t/>
            </a:r>
            <a:endParaRPr sz="1050">
              <a:solidFill>
                <a:srgbClr val="222222"/>
              </a:solidFill>
              <a:highlight>
                <a:srgbClr val="FFFFFF"/>
              </a:highlight>
            </a:endParaRPr>
          </a:p>
          <a:p>
            <a:pPr indent="-209550" lvl="0" marL="361950" rtl="0" algn="l">
              <a:spcBef>
                <a:spcPts val="0"/>
              </a:spcBef>
              <a:spcAft>
                <a:spcPts val="0"/>
              </a:spcAft>
              <a:buNone/>
            </a:pPr>
            <a:r>
              <a:t/>
            </a:r>
            <a:endParaRPr sz="1050">
              <a:solidFill>
                <a:srgbClr val="222222"/>
              </a:solidFill>
              <a:highlight>
                <a:srgbClr val="FFFFFF"/>
              </a:highlight>
            </a:endParaRPr>
          </a:p>
        </p:txBody>
      </p:sp>
      <p:sp>
        <p:nvSpPr>
          <p:cNvPr id="261" name="Google Shape;261;g2921e4b43e_0_10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A">
  <p:cSld name="Titelfolie A">
    <p:spTree>
      <p:nvGrpSpPr>
        <p:cNvPr id="37" name="Shape 37"/>
        <p:cNvGrpSpPr/>
        <p:nvPr/>
      </p:nvGrpSpPr>
      <p:grpSpPr>
        <a:xfrm>
          <a:off x="0" y="0"/>
          <a:ext cx="0" cy="0"/>
          <a:chOff x="0" y="0"/>
          <a:chExt cx="0" cy="0"/>
        </a:xfrm>
      </p:grpSpPr>
      <p:sp>
        <p:nvSpPr>
          <p:cNvPr id="38" name="Google Shape;38;p2"/>
          <p:cNvSpPr txBox="1"/>
          <p:nvPr>
            <p:ph idx="1" type="subTitle"/>
          </p:nvPr>
        </p:nvSpPr>
        <p:spPr>
          <a:xfrm>
            <a:off x="323850" y="4563876"/>
            <a:ext cx="11537949" cy="1673412"/>
          </a:xfrm>
          <a:prstGeom prst="rect">
            <a:avLst/>
          </a:prstGeom>
          <a:solidFill>
            <a:schemeClr val="accent1"/>
          </a:solid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2400"/>
              <a:buFont typeface="Noto Sans Symbols"/>
              <a:buNone/>
              <a:defRPr b="0" i="0" sz="1800" u="none" cap="none" strike="noStrike">
                <a:solidFill>
                  <a:schemeClr val="lt1"/>
                </a:solidFill>
                <a:latin typeface="Arial"/>
                <a:ea typeface="Arial"/>
                <a:cs typeface="Arial"/>
                <a:sym typeface="Arial"/>
              </a:defRPr>
            </a:lvl1pPr>
            <a:lvl2pPr indent="0" lvl="1"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39" name="Google Shape;39;p2"/>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2"/>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41" name="Google Shape;41;p2"/>
          <p:cNvSpPr txBox="1"/>
          <p:nvPr>
            <p:ph type="ctrTitle"/>
          </p:nvPr>
        </p:nvSpPr>
        <p:spPr>
          <a:xfrm>
            <a:off x="323850" y="3429000"/>
            <a:ext cx="11537949" cy="1152128"/>
          </a:xfrm>
          <a:prstGeom prst="rect">
            <a:avLst/>
          </a:prstGeom>
          <a:solidFill>
            <a:schemeClr val="accen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32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Google Shape;42;p2"/>
          <p:cNvSpPr/>
          <p:nvPr>
            <p:ph idx="2" type="pic"/>
          </p:nvPr>
        </p:nvSpPr>
        <p:spPr>
          <a:xfrm>
            <a:off x="323850" y="619200"/>
            <a:ext cx="11537950" cy="2809800"/>
          </a:xfrm>
          <a:prstGeom prst="rect">
            <a:avLst/>
          </a:prstGeom>
          <a:noFill/>
          <a:ln>
            <a:noFill/>
          </a:ln>
        </p:spPr>
        <p:txBody>
          <a:bodyPr anchorCtr="0" anchor="t" bIns="91425" lIns="91425" spcFirstLastPara="1" rIns="91425" wrap="square" tIns="91425">
            <a:noAutofit/>
          </a:bodyPr>
          <a:lstStyle>
            <a:lvl1pPr indent="-361950" lvl="0" marL="361950" marR="0" rtl="0" algn="l">
              <a:lnSpc>
                <a:spcPct val="100000"/>
              </a:lnSpc>
              <a:spcBef>
                <a:spcPts val="500"/>
              </a:spcBef>
              <a:spcAft>
                <a:spcPts val="0"/>
              </a:spcAft>
              <a:buClr>
                <a:schemeClr val="accent1"/>
              </a:buClr>
              <a:buSzPts val="2400"/>
              <a:buFont typeface="Noto Sans Symbols"/>
              <a:buChar char="▪"/>
              <a:defRPr b="0" i="0" sz="2400" u="none" cap="none" strike="noStrike">
                <a:solidFill>
                  <a:schemeClr val="dk1"/>
                </a:solidFill>
                <a:latin typeface="Arial"/>
                <a:ea typeface="Arial"/>
                <a:cs typeface="Arial"/>
                <a:sym typeface="Arial"/>
              </a:defRPr>
            </a:lvl1pPr>
            <a:lvl2pPr indent="-271463" lvl="1" marL="627063"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271463" lvl="2" marL="893763"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188912" lvl="3" marL="1077913"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195262" lvl="4" marL="1262063"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B">
  <p:cSld name="Titelfolie B">
    <p:spTree>
      <p:nvGrpSpPr>
        <p:cNvPr id="43" name="Shape 43"/>
        <p:cNvGrpSpPr/>
        <p:nvPr/>
      </p:nvGrpSpPr>
      <p:grpSpPr>
        <a:xfrm>
          <a:off x="0" y="0"/>
          <a:ext cx="0" cy="0"/>
          <a:chOff x="0" y="0"/>
          <a:chExt cx="0" cy="0"/>
        </a:xfrm>
      </p:grpSpPr>
      <p:sp>
        <p:nvSpPr>
          <p:cNvPr id="44" name="Google Shape;44;p3"/>
          <p:cNvSpPr txBox="1"/>
          <p:nvPr>
            <p:ph type="ctrTitle"/>
          </p:nvPr>
        </p:nvSpPr>
        <p:spPr>
          <a:xfrm>
            <a:off x="323850" y="4823306"/>
            <a:ext cx="11537950" cy="1013969"/>
          </a:xfrm>
          <a:prstGeom prst="rect">
            <a:avLst/>
          </a:prstGeom>
          <a:solidFill>
            <a:schemeClr val="accen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1"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3"/>
          <p:cNvSpPr txBox="1"/>
          <p:nvPr>
            <p:ph idx="1" type="subTitle"/>
          </p:nvPr>
        </p:nvSpPr>
        <p:spPr>
          <a:xfrm>
            <a:off x="323850" y="5809754"/>
            <a:ext cx="11537950" cy="427535"/>
          </a:xfrm>
          <a:prstGeom prst="rect">
            <a:avLst/>
          </a:prstGeom>
          <a:solidFill>
            <a:schemeClr val="accent1"/>
          </a:solidFill>
          <a:ln>
            <a:noFill/>
          </a:ln>
        </p:spPr>
        <p:txBody>
          <a:bodyPr anchorCtr="0" anchor="b"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2400"/>
              <a:buFont typeface="Noto Sans Symbols"/>
              <a:buNone/>
              <a:defRPr b="0" i="0" sz="1800" u="none" cap="none" strike="noStrike">
                <a:solidFill>
                  <a:schemeClr val="lt1"/>
                </a:solidFill>
                <a:latin typeface="Arial"/>
                <a:ea typeface="Arial"/>
                <a:cs typeface="Arial"/>
                <a:sym typeface="Arial"/>
              </a:defRPr>
            </a:lvl1pPr>
            <a:lvl2pPr indent="0" lvl="1"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46" name="Google Shape;46;p3"/>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Google Shape;47;p3"/>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3"/>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49" name="Google Shape;49;p3"/>
          <p:cNvSpPr/>
          <p:nvPr>
            <p:ph idx="2" type="pic"/>
          </p:nvPr>
        </p:nvSpPr>
        <p:spPr>
          <a:xfrm>
            <a:off x="323850" y="620713"/>
            <a:ext cx="11537950" cy="42045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1400"/>
              <a:buFont typeface="Noto Sans Symbols"/>
              <a:buNone/>
              <a:defRPr b="0" i="0" sz="2400" u="none" cap="none" strike="noStrike">
                <a:solidFill>
                  <a:schemeClr val="dk1"/>
                </a:solidFill>
                <a:latin typeface="Arial"/>
                <a:ea typeface="Arial"/>
                <a:cs typeface="Arial"/>
                <a:sym typeface="Arial"/>
              </a:defRPr>
            </a:lvl1pPr>
            <a:lvl2pPr indent="-271463" lvl="1" marL="627063"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271463" lvl="2" marL="893763"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188912" lvl="3" marL="1077913"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195262" lvl="4" marL="1262063"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C">
  <p:cSld name="Titelfolie C">
    <p:spTree>
      <p:nvGrpSpPr>
        <p:cNvPr id="50" name="Shape 50"/>
        <p:cNvGrpSpPr/>
        <p:nvPr/>
      </p:nvGrpSpPr>
      <p:grpSpPr>
        <a:xfrm>
          <a:off x="0" y="0"/>
          <a:ext cx="0" cy="0"/>
          <a:chOff x="0" y="0"/>
          <a:chExt cx="0" cy="0"/>
        </a:xfrm>
      </p:grpSpPr>
      <p:sp>
        <p:nvSpPr>
          <p:cNvPr id="51" name="Google Shape;51;p4"/>
          <p:cNvSpPr txBox="1"/>
          <p:nvPr>
            <p:ph type="ctrTitle"/>
          </p:nvPr>
        </p:nvSpPr>
        <p:spPr>
          <a:xfrm>
            <a:off x="323850" y="4823306"/>
            <a:ext cx="11537950" cy="101396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4"/>
          <p:cNvSpPr txBox="1"/>
          <p:nvPr>
            <p:ph idx="1" type="subTitle"/>
          </p:nvPr>
        </p:nvSpPr>
        <p:spPr>
          <a:xfrm>
            <a:off x="323850" y="5809754"/>
            <a:ext cx="11537950" cy="427535"/>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24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53" name="Google Shape;53;p4"/>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4"/>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4"/>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56" name="Google Shape;56;p4"/>
          <p:cNvSpPr/>
          <p:nvPr>
            <p:ph idx="2" type="pic"/>
          </p:nvPr>
        </p:nvSpPr>
        <p:spPr>
          <a:xfrm>
            <a:off x="323850" y="620714"/>
            <a:ext cx="11537950" cy="4204513"/>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1400"/>
              <a:buFont typeface="Noto Sans Symbols"/>
              <a:buNone/>
              <a:defRPr b="0" i="0" sz="2400" u="none" cap="none" strike="noStrike">
                <a:solidFill>
                  <a:schemeClr val="dk1"/>
                </a:solidFill>
                <a:latin typeface="Arial"/>
                <a:ea typeface="Arial"/>
                <a:cs typeface="Arial"/>
                <a:sym typeface="Arial"/>
              </a:defRPr>
            </a:lvl1pPr>
            <a:lvl2pPr indent="-271463" lvl="1" marL="627063"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271463" lvl="2" marL="893763"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188912" lvl="3" marL="1077913"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195262" lvl="4" marL="1262063"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D (Hintergrundbild)" showMasterSp="0">
  <p:cSld name="Titelfolie D (Hintergrundbild)">
    <p:bg>
      <p:bgPr>
        <a:solidFill>
          <a:schemeClr val="lt1"/>
        </a:solidFill>
      </p:bgPr>
    </p:bg>
    <p:spTree>
      <p:nvGrpSpPr>
        <p:cNvPr id="57" name="Shape 57"/>
        <p:cNvGrpSpPr/>
        <p:nvPr/>
      </p:nvGrpSpPr>
      <p:grpSpPr>
        <a:xfrm>
          <a:off x="0" y="0"/>
          <a:ext cx="0" cy="0"/>
          <a:chOff x="0" y="0"/>
          <a:chExt cx="0" cy="0"/>
        </a:xfrm>
      </p:grpSpPr>
      <p:sp>
        <p:nvSpPr>
          <p:cNvPr id="58" name="Google Shape;58;p5"/>
          <p:cNvSpPr/>
          <p:nvPr>
            <p:ph idx="2" type="pic"/>
          </p:nvPr>
        </p:nvSpPr>
        <p:spPr>
          <a:xfrm>
            <a:off x="1" y="0"/>
            <a:ext cx="12187238" cy="6858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1400"/>
              <a:buFont typeface="Noto Sans Symbols"/>
              <a:buNone/>
              <a:defRPr b="0" i="0" sz="2400" u="none" cap="none" strike="noStrike">
                <a:solidFill>
                  <a:schemeClr val="dk1"/>
                </a:solidFill>
                <a:latin typeface="Arial"/>
                <a:ea typeface="Arial"/>
                <a:cs typeface="Arial"/>
                <a:sym typeface="Arial"/>
              </a:defRPr>
            </a:lvl1pPr>
            <a:lvl2pPr indent="-271463" lvl="1" marL="627063"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271463" lvl="2" marL="893763"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188912" lvl="3" marL="1077913"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195262" lvl="4" marL="1262063"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9" name="Google Shape;59;p5"/>
          <p:cNvSpPr txBox="1"/>
          <p:nvPr>
            <p:ph type="ctrTitle"/>
          </p:nvPr>
        </p:nvSpPr>
        <p:spPr>
          <a:xfrm>
            <a:off x="323849" y="1044001"/>
            <a:ext cx="11537951" cy="980062"/>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60" name="Google Shape;60;p5"/>
          <p:cNvGrpSpPr/>
          <p:nvPr/>
        </p:nvGrpSpPr>
        <p:grpSpPr>
          <a:xfrm>
            <a:off x="144463" y="152401"/>
            <a:ext cx="11897959" cy="612775"/>
            <a:chOff x="144463" y="152401"/>
            <a:chExt cx="11897959" cy="612775"/>
          </a:xfrm>
        </p:grpSpPr>
        <p:sp>
          <p:nvSpPr>
            <p:cNvPr id="61" name="Google Shape;61;p5"/>
            <p:cNvSpPr/>
            <p:nvPr/>
          </p:nvSpPr>
          <p:spPr>
            <a:xfrm>
              <a:off x="144463" y="152401"/>
              <a:ext cx="11896725"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5"/>
            <p:cNvSpPr/>
            <p:nvPr/>
          </p:nvSpPr>
          <p:spPr>
            <a:xfrm>
              <a:off x="144463" y="597695"/>
              <a:ext cx="186361"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5"/>
            <p:cNvSpPr/>
            <p:nvPr/>
          </p:nvSpPr>
          <p:spPr>
            <a:xfrm>
              <a:off x="11855222" y="597694"/>
              <a:ext cx="187200"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4" name="Google Shape;64;p5"/>
          <p:cNvSpPr txBox="1"/>
          <p:nvPr>
            <p:ph idx="1" type="subTitle"/>
          </p:nvPr>
        </p:nvSpPr>
        <p:spPr>
          <a:xfrm>
            <a:off x="323850" y="620714"/>
            <a:ext cx="11537950" cy="465726"/>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2400"/>
              <a:buFont typeface="Noto Sans Symbols"/>
              <a:buNone/>
              <a:defRPr b="0" i="0" sz="1800" u="none" cap="none" strike="noStrike">
                <a:solidFill>
                  <a:schemeClr val="dk1"/>
                </a:solidFill>
                <a:latin typeface="Arial"/>
                <a:ea typeface="Arial"/>
                <a:cs typeface="Arial"/>
                <a:sym typeface="Arial"/>
              </a:defRPr>
            </a:lvl1pPr>
            <a:lvl2pPr indent="0" lvl="1"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2pPr>
            <a:lvl3pPr indent="0" lvl="2" marL="914400" marR="0" rtl="0" algn="ctr">
              <a:lnSpc>
                <a:spcPct val="100000"/>
              </a:lnSpc>
              <a:spcBef>
                <a:spcPts val="40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pic>
        <p:nvPicPr>
          <p:cNvPr descr="g_eth_logo_kurz_neg_Schutzraum.eps" id="65" name="Google Shape;65;p5"/>
          <p:cNvPicPr preferRelativeResize="0"/>
          <p:nvPr/>
        </p:nvPicPr>
        <p:blipFill rotWithShape="1">
          <a:blip r:embed="rId2">
            <a:alphaModFix/>
          </a:blip>
          <a:srcRect b="0" l="0" r="0" t="0"/>
          <a:stretch/>
        </p:blipFill>
        <p:spPr>
          <a:xfrm>
            <a:off x="324000" y="306000"/>
            <a:ext cx="961350" cy="158384"/>
          </a:xfrm>
          <a:prstGeom prst="rect">
            <a:avLst/>
          </a:prstGeom>
          <a:noFill/>
          <a:ln>
            <a:noFill/>
          </a:ln>
        </p:spPr>
      </p:pic>
      <p:sp>
        <p:nvSpPr>
          <p:cNvPr id="66" name="Google Shape;66;p5"/>
          <p:cNvSpPr txBox="1"/>
          <p:nvPr/>
        </p:nvSpPr>
        <p:spPr>
          <a:xfrm>
            <a:off x="323850" y="6957490"/>
            <a:ext cx="8496298" cy="2154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Change picture: Select picture – right click – change picture</a:t>
            </a:r>
            <a:endParaRPr sz="1400">
              <a:solidFill>
                <a:schemeClr val="dk1"/>
              </a:solidFill>
              <a:latin typeface="Arial"/>
              <a:ea typeface="Arial"/>
              <a:cs typeface="Arial"/>
              <a:sym typeface="Arial"/>
            </a:endParaRPr>
          </a:p>
        </p:txBody>
      </p:sp>
      <p:grpSp>
        <p:nvGrpSpPr>
          <p:cNvPr id="67" name="Google Shape;67;p5"/>
          <p:cNvGrpSpPr/>
          <p:nvPr/>
        </p:nvGrpSpPr>
        <p:grpSpPr>
          <a:xfrm>
            <a:off x="-377675" y="-385094"/>
            <a:ext cx="12418863" cy="7159751"/>
            <a:chOff x="-377675" y="-385094"/>
            <a:chExt cx="12418863" cy="7159751"/>
          </a:xfrm>
        </p:grpSpPr>
        <p:cxnSp>
          <p:nvCxnSpPr>
            <p:cNvPr id="68" name="Google Shape;68;p5"/>
            <p:cNvCxnSpPr/>
            <p:nvPr/>
          </p:nvCxnSpPr>
          <p:spPr>
            <a:xfrm rot="5400000">
              <a:off x="190800"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69" name="Google Shape;69;p5"/>
            <p:cNvCxnSpPr/>
            <p:nvPr/>
          </p:nvCxnSpPr>
          <p:spPr>
            <a:xfrm rot="5400000">
              <a:off x="1172813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70" name="Google Shape;70;p5"/>
            <p:cNvCxnSpPr/>
            <p:nvPr/>
          </p:nvCxnSpPr>
          <p:spPr>
            <a:xfrm>
              <a:off x="-377675" y="3427045"/>
              <a:ext cx="262289" cy="0"/>
            </a:xfrm>
            <a:prstGeom prst="straightConnector1">
              <a:avLst/>
            </a:prstGeom>
            <a:noFill/>
            <a:ln cap="flat" cmpd="sng" w="9525">
              <a:solidFill>
                <a:srgbClr val="FF0066"/>
              </a:solidFill>
              <a:prstDash val="solid"/>
              <a:round/>
              <a:headEnd len="sm" w="sm" type="none"/>
              <a:tailEnd len="sm" w="sm" type="none"/>
            </a:ln>
          </p:spPr>
        </p:cxnSp>
        <p:cxnSp>
          <p:nvCxnSpPr>
            <p:cNvPr id="71" name="Google Shape;71;p5"/>
            <p:cNvCxnSpPr/>
            <p:nvPr/>
          </p:nvCxnSpPr>
          <p:spPr>
            <a:xfrm>
              <a:off x="-377675" y="762794"/>
              <a:ext cx="262800" cy="1281"/>
            </a:xfrm>
            <a:prstGeom prst="straightConnector1">
              <a:avLst/>
            </a:prstGeom>
            <a:noFill/>
            <a:ln cap="flat" cmpd="sng" w="9525">
              <a:solidFill>
                <a:srgbClr val="FF0066"/>
              </a:solidFill>
              <a:prstDash val="solid"/>
              <a:round/>
              <a:headEnd len="sm" w="sm" type="none"/>
              <a:tailEnd len="sm" w="sm" type="none"/>
            </a:ln>
          </p:spPr>
        </p:cxnSp>
        <p:cxnSp>
          <p:nvCxnSpPr>
            <p:cNvPr id="72" name="Google Shape;72;p5"/>
            <p:cNvCxnSpPr/>
            <p:nvPr/>
          </p:nvCxnSpPr>
          <p:spPr>
            <a:xfrm>
              <a:off x="-377675" y="6304951"/>
              <a:ext cx="262800" cy="0"/>
            </a:xfrm>
            <a:prstGeom prst="straightConnector1">
              <a:avLst/>
            </a:prstGeom>
            <a:noFill/>
            <a:ln cap="flat" cmpd="sng" w="9525">
              <a:solidFill>
                <a:srgbClr val="FF0066"/>
              </a:solidFill>
              <a:prstDash val="solid"/>
              <a:round/>
              <a:headEnd len="sm" w="sm" type="none"/>
              <a:tailEnd len="sm" w="sm" type="none"/>
            </a:ln>
          </p:spPr>
        </p:cxnSp>
        <p:cxnSp>
          <p:nvCxnSpPr>
            <p:cNvPr id="73" name="Google Shape;73;p5"/>
            <p:cNvCxnSpPr/>
            <p:nvPr/>
          </p:nvCxnSpPr>
          <p:spPr>
            <a:xfrm>
              <a:off x="-377675" y="6237242"/>
              <a:ext cx="262800" cy="0"/>
            </a:xfrm>
            <a:prstGeom prst="straightConnector1">
              <a:avLst/>
            </a:prstGeom>
            <a:noFill/>
            <a:ln cap="flat" cmpd="sng" w="9525">
              <a:solidFill>
                <a:srgbClr val="FF0066"/>
              </a:solidFill>
              <a:prstDash val="solid"/>
              <a:round/>
              <a:headEnd len="sm" w="sm" type="none"/>
              <a:tailEnd len="sm" w="sm" type="none"/>
            </a:ln>
          </p:spPr>
        </p:cxnSp>
        <p:cxnSp>
          <p:nvCxnSpPr>
            <p:cNvPr id="74" name="Google Shape;74;p5"/>
            <p:cNvCxnSpPr/>
            <p:nvPr/>
          </p:nvCxnSpPr>
          <p:spPr>
            <a:xfrm>
              <a:off x="-377675" y="6774657"/>
              <a:ext cx="262800" cy="0"/>
            </a:xfrm>
            <a:prstGeom prst="straightConnector1">
              <a:avLst/>
            </a:prstGeom>
            <a:noFill/>
            <a:ln cap="flat" cmpd="sng" w="9525">
              <a:solidFill>
                <a:srgbClr val="FF0066"/>
              </a:solidFill>
              <a:prstDash val="solid"/>
              <a:round/>
              <a:headEnd len="sm" w="sm" type="none"/>
              <a:tailEnd len="sm" w="sm" type="none"/>
            </a:ln>
          </p:spPr>
        </p:cxnSp>
        <p:cxnSp>
          <p:nvCxnSpPr>
            <p:cNvPr id="75" name="Google Shape;75;p5"/>
            <p:cNvCxnSpPr/>
            <p:nvPr/>
          </p:nvCxnSpPr>
          <p:spPr>
            <a:xfrm rot="5400000">
              <a:off x="596352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76" name="Google Shape;76;p5"/>
            <p:cNvCxnSpPr/>
            <p:nvPr/>
          </p:nvCxnSpPr>
          <p:spPr>
            <a:xfrm>
              <a:off x="-377675" y="619432"/>
              <a:ext cx="262800" cy="1281"/>
            </a:xfrm>
            <a:prstGeom prst="straightConnector1">
              <a:avLst/>
            </a:prstGeom>
            <a:noFill/>
            <a:ln cap="flat" cmpd="sng" w="9525">
              <a:solidFill>
                <a:srgbClr val="FF0066"/>
              </a:solidFill>
              <a:prstDash val="solid"/>
              <a:round/>
              <a:headEnd len="sm" w="sm" type="none"/>
              <a:tailEnd len="sm" w="sm" type="none"/>
            </a:ln>
          </p:spPr>
        </p:cxnSp>
        <p:cxnSp>
          <p:nvCxnSpPr>
            <p:cNvPr id="77" name="Google Shape;77;p5"/>
            <p:cNvCxnSpPr/>
            <p:nvPr/>
          </p:nvCxnSpPr>
          <p:spPr>
            <a:xfrm>
              <a:off x="-377675" y="2020566"/>
              <a:ext cx="262289" cy="0"/>
            </a:xfrm>
            <a:prstGeom prst="straightConnector1">
              <a:avLst/>
            </a:prstGeom>
            <a:noFill/>
            <a:ln cap="flat" cmpd="sng" w="9525">
              <a:solidFill>
                <a:srgbClr val="FF0066"/>
              </a:solidFill>
              <a:prstDash val="solid"/>
              <a:round/>
              <a:headEnd len="sm" w="sm" type="none"/>
              <a:tailEnd len="sm" w="sm" type="none"/>
            </a:ln>
          </p:spPr>
        </p:cxnSp>
        <p:cxnSp>
          <p:nvCxnSpPr>
            <p:cNvPr id="78" name="Google Shape;78;p5"/>
            <p:cNvCxnSpPr/>
            <p:nvPr/>
          </p:nvCxnSpPr>
          <p:spPr>
            <a:xfrm>
              <a:off x="-377675" y="4831557"/>
              <a:ext cx="262800" cy="0"/>
            </a:xfrm>
            <a:prstGeom prst="straightConnector1">
              <a:avLst/>
            </a:prstGeom>
            <a:noFill/>
            <a:ln cap="flat" cmpd="sng" w="9525">
              <a:solidFill>
                <a:srgbClr val="FF0066"/>
              </a:solidFill>
              <a:prstDash val="solid"/>
              <a:round/>
              <a:headEnd len="sm" w="sm" type="none"/>
              <a:tailEnd len="sm" w="sm" type="none"/>
            </a:ln>
          </p:spPr>
        </p:cxnSp>
        <p:cxnSp>
          <p:nvCxnSpPr>
            <p:cNvPr id="79" name="Google Shape;79;p5"/>
            <p:cNvCxnSpPr/>
            <p:nvPr/>
          </p:nvCxnSpPr>
          <p:spPr>
            <a:xfrm rot="5400000">
              <a:off x="1095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80" name="Google Shape;80;p5"/>
            <p:cNvCxnSpPr/>
            <p:nvPr/>
          </p:nvCxnSpPr>
          <p:spPr>
            <a:xfrm rot="5400000">
              <a:off x="11909273" y="-254209"/>
              <a:ext cx="262800" cy="1031"/>
            </a:xfrm>
            <a:prstGeom prst="straightConnector1">
              <a:avLst/>
            </a:prstGeom>
            <a:noFill/>
            <a:ln cap="flat" cmpd="sng" w="9525">
              <a:solidFill>
                <a:srgbClr val="FF0066"/>
              </a:solidFill>
              <a:prstDash val="solid"/>
              <a:round/>
              <a:headEnd len="sm" w="sm" type="none"/>
              <a:tailEnd len="sm" w="sm" type="none"/>
            </a:ln>
          </p:spPr>
        </p:cxnSp>
      </p:gr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1-spaltig">
  <p:cSld name="Inhalt 1-spaltig">
    <p:spTree>
      <p:nvGrpSpPr>
        <p:cNvPr id="81" name="Shape 81"/>
        <p:cNvGrpSpPr/>
        <p:nvPr/>
      </p:nvGrpSpPr>
      <p:grpSpPr>
        <a:xfrm>
          <a:off x="0" y="0"/>
          <a:ext cx="0" cy="0"/>
          <a:chOff x="0" y="0"/>
          <a:chExt cx="0" cy="0"/>
        </a:xfrm>
      </p:grpSpPr>
      <p:sp>
        <p:nvSpPr>
          <p:cNvPr id="82" name="Google Shape;82;p6"/>
          <p:cNvSpPr txBox="1"/>
          <p:nvPr>
            <p:ph idx="1" type="body"/>
          </p:nvPr>
        </p:nvSpPr>
        <p:spPr>
          <a:xfrm>
            <a:off x="323850" y="2024064"/>
            <a:ext cx="11537950" cy="4210046"/>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500"/>
              </a:spcBef>
              <a:spcAft>
                <a:spcPts val="0"/>
              </a:spcAft>
              <a:buClr>
                <a:schemeClr val="accent1"/>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Google Shape;83;p6"/>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6"/>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p6"/>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86" name="Google Shape;86;p6"/>
          <p:cNvSpPr txBox="1"/>
          <p:nvPr>
            <p:ph type="title"/>
          </p:nvPr>
        </p:nvSpPr>
        <p:spPr>
          <a:xfrm>
            <a:off x="323850" y="620714"/>
            <a:ext cx="11537950" cy="972000"/>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2-spaltig">
  <p:cSld name="Inhalt 2-spaltig">
    <p:spTree>
      <p:nvGrpSpPr>
        <p:cNvPr id="87" name="Shape 87"/>
        <p:cNvGrpSpPr/>
        <p:nvPr/>
      </p:nvGrpSpPr>
      <p:grpSpPr>
        <a:xfrm>
          <a:off x="0" y="0"/>
          <a:ext cx="0" cy="0"/>
          <a:chOff x="0" y="0"/>
          <a:chExt cx="0" cy="0"/>
        </a:xfrm>
      </p:grpSpPr>
      <p:sp>
        <p:nvSpPr>
          <p:cNvPr id="88" name="Google Shape;88;p7"/>
          <p:cNvSpPr txBox="1"/>
          <p:nvPr>
            <p:ph idx="1" type="body"/>
          </p:nvPr>
        </p:nvSpPr>
        <p:spPr>
          <a:xfrm>
            <a:off x="323851" y="2024064"/>
            <a:ext cx="5577644" cy="42132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5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7"/>
          <p:cNvSpPr txBox="1"/>
          <p:nvPr>
            <p:ph idx="2" type="body"/>
          </p:nvPr>
        </p:nvSpPr>
        <p:spPr>
          <a:xfrm>
            <a:off x="6285565" y="2024064"/>
            <a:ext cx="5567205" cy="42132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5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7"/>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7"/>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7"/>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93" name="Google Shape;93;p7"/>
          <p:cNvSpPr txBox="1"/>
          <p:nvPr>
            <p:ph type="title"/>
          </p:nvPr>
        </p:nvSpPr>
        <p:spPr>
          <a:xfrm>
            <a:off x="323850" y="620714"/>
            <a:ext cx="11537950" cy="972000"/>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Freifläche">
  <p:cSld name="Inhalt Freifläche">
    <p:spTree>
      <p:nvGrpSpPr>
        <p:cNvPr id="94" name="Shape 94"/>
        <p:cNvGrpSpPr/>
        <p:nvPr/>
      </p:nvGrpSpPr>
      <p:grpSpPr>
        <a:xfrm>
          <a:off x="0" y="0"/>
          <a:ext cx="0" cy="0"/>
          <a:chOff x="0" y="0"/>
          <a:chExt cx="0" cy="0"/>
        </a:xfrm>
      </p:grpSpPr>
      <p:sp>
        <p:nvSpPr>
          <p:cNvPr id="95" name="Google Shape;95;p8"/>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8"/>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8"/>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98" name="Google Shape;98;p8"/>
          <p:cNvSpPr txBox="1"/>
          <p:nvPr>
            <p:ph type="title"/>
          </p:nvPr>
        </p:nvSpPr>
        <p:spPr>
          <a:xfrm>
            <a:off x="323850" y="620714"/>
            <a:ext cx="11537950" cy="972000"/>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Vollbild">
  <p:cSld name="Inhalt Vollbild">
    <p:spTree>
      <p:nvGrpSpPr>
        <p:cNvPr id="99" name="Shape 99"/>
        <p:cNvGrpSpPr/>
        <p:nvPr/>
      </p:nvGrpSpPr>
      <p:grpSpPr>
        <a:xfrm>
          <a:off x="0" y="0"/>
          <a:ext cx="0" cy="0"/>
          <a:chOff x="0" y="0"/>
          <a:chExt cx="0" cy="0"/>
        </a:xfrm>
      </p:grpSpPr>
      <p:sp>
        <p:nvSpPr>
          <p:cNvPr id="100" name="Google Shape;100;p9"/>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9"/>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9"/>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103" name="Google Shape;103;p9"/>
          <p:cNvSpPr/>
          <p:nvPr>
            <p:ph idx="2" type="pic"/>
          </p:nvPr>
        </p:nvSpPr>
        <p:spPr>
          <a:xfrm>
            <a:off x="323850" y="620713"/>
            <a:ext cx="11537950" cy="560786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500"/>
              </a:spcBef>
              <a:spcAft>
                <a:spcPts val="0"/>
              </a:spcAft>
              <a:buClr>
                <a:schemeClr val="accent1"/>
              </a:buClr>
              <a:buSzPts val="1400"/>
              <a:buFont typeface="Noto Sans Symbols"/>
              <a:buNone/>
              <a:defRPr b="0" i="0" sz="2400" u="none" cap="none" strike="noStrike">
                <a:solidFill>
                  <a:schemeClr val="dk1"/>
                </a:solidFill>
                <a:latin typeface="Arial"/>
                <a:ea typeface="Arial"/>
                <a:cs typeface="Arial"/>
                <a:sym typeface="Arial"/>
              </a:defRPr>
            </a:lvl1pPr>
            <a:lvl2pPr indent="-271463" lvl="1" marL="627063"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271463" lvl="2" marL="893763"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188912" lvl="3" marL="1077913"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195262" lvl="4" marL="1262063"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ohne Balken">
  <p:cSld name="Inhalt ohne Balken">
    <p:spTree>
      <p:nvGrpSpPr>
        <p:cNvPr id="104" name="Shape 104"/>
        <p:cNvGrpSpPr/>
        <p:nvPr/>
      </p:nvGrpSpPr>
      <p:grpSpPr>
        <a:xfrm>
          <a:off x="0" y="0"/>
          <a:ext cx="0" cy="0"/>
          <a:chOff x="0" y="0"/>
          <a:chExt cx="0" cy="0"/>
        </a:xfrm>
      </p:grpSpPr>
      <p:sp>
        <p:nvSpPr>
          <p:cNvPr id="105" name="Google Shape;105;p10"/>
          <p:cNvSpPr/>
          <p:nvPr/>
        </p:nvSpPr>
        <p:spPr>
          <a:xfrm>
            <a:off x="0" y="0"/>
            <a:ext cx="12187238" cy="876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 name="Google Shape;106;p10"/>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p10"/>
          <p:cNvSpPr txBox="1"/>
          <p:nvPr>
            <p:ph idx="11" type="ftr"/>
          </p:nvPr>
        </p:nvSpPr>
        <p:spPr>
          <a:xfrm>
            <a:off x="6094413" y="6308726"/>
            <a:ext cx="4631883" cy="459776"/>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10"/>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chemeClr val="dk1"/>
                </a:solidFill>
                <a:latin typeface="Arial"/>
                <a:ea typeface="Arial"/>
                <a:cs typeface="Arial"/>
                <a:sym typeface="Arial"/>
              </a:defRPr>
            </a:lvl1pPr>
            <a:lvl2pPr indent="0" lvl="1" marL="0" marR="0" rtl="0" algn="ctr">
              <a:spcBef>
                <a:spcPts val="0"/>
              </a:spcBef>
              <a:buNone/>
              <a:defRPr sz="800">
                <a:solidFill>
                  <a:schemeClr val="dk1"/>
                </a:solidFill>
                <a:latin typeface="Arial"/>
                <a:ea typeface="Arial"/>
                <a:cs typeface="Arial"/>
                <a:sym typeface="Arial"/>
              </a:defRPr>
            </a:lvl2pPr>
            <a:lvl3pPr indent="0" lvl="2" marL="0" marR="0" rtl="0" algn="ctr">
              <a:spcBef>
                <a:spcPts val="0"/>
              </a:spcBef>
              <a:buNone/>
              <a:defRPr sz="800">
                <a:solidFill>
                  <a:schemeClr val="dk1"/>
                </a:solidFill>
                <a:latin typeface="Arial"/>
                <a:ea typeface="Arial"/>
                <a:cs typeface="Arial"/>
                <a:sym typeface="Arial"/>
              </a:defRPr>
            </a:lvl3pPr>
            <a:lvl4pPr indent="0" lvl="3" marL="0" marR="0" rtl="0" algn="ctr">
              <a:spcBef>
                <a:spcPts val="0"/>
              </a:spcBef>
              <a:buNone/>
              <a:defRPr sz="800">
                <a:solidFill>
                  <a:schemeClr val="dk1"/>
                </a:solidFill>
                <a:latin typeface="Arial"/>
                <a:ea typeface="Arial"/>
                <a:cs typeface="Arial"/>
                <a:sym typeface="Arial"/>
              </a:defRPr>
            </a:lvl4pPr>
            <a:lvl5pPr indent="0" lvl="4" marL="0" marR="0" rtl="0" algn="ctr">
              <a:spcBef>
                <a:spcPts val="0"/>
              </a:spcBef>
              <a:buNone/>
              <a:defRPr sz="800">
                <a:solidFill>
                  <a:schemeClr val="dk1"/>
                </a:solidFill>
                <a:latin typeface="Arial"/>
                <a:ea typeface="Arial"/>
                <a:cs typeface="Arial"/>
                <a:sym typeface="Arial"/>
              </a:defRPr>
            </a:lvl5pPr>
            <a:lvl6pPr indent="0" lvl="5" marL="0" marR="0" rtl="0" algn="ctr">
              <a:spcBef>
                <a:spcPts val="0"/>
              </a:spcBef>
              <a:buNone/>
              <a:defRPr sz="800">
                <a:solidFill>
                  <a:schemeClr val="dk1"/>
                </a:solidFill>
                <a:latin typeface="Arial"/>
                <a:ea typeface="Arial"/>
                <a:cs typeface="Arial"/>
                <a:sym typeface="Arial"/>
              </a:defRPr>
            </a:lvl6pPr>
            <a:lvl7pPr indent="0" lvl="6" marL="0" marR="0" rtl="0" algn="ctr">
              <a:spcBef>
                <a:spcPts val="0"/>
              </a:spcBef>
              <a:buNone/>
              <a:defRPr sz="800">
                <a:solidFill>
                  <a:schemeClr val="dk1"/>
                </a:solidFill>
                <a:latin typeface="Arial"/>
                <a:ea typeface="Arial"/>
                <a:cs typeface="Arial"/>
                <a:sym typeface="Arial"/>
              </a:defRPr>
            </a:lvl7pPr>
            <a:lvl8pPr indent="0" lvl="7" marL="0" marR="0" rtl="0" algn="ctr">
              <a:spcBef>
                <a:spcPts val="0"/>
              </a:spcBef>
              <a:buNone/>
              <a:defRPr sz="800">
                <a:solidFill>
                  <a:schemeClr val="dk1"/>
                </a:solidFill>
                <a:latin typeface="Arial"/>
                <a:ea typeface="Arial"/>
                <a:cs typeface="Arial"/>
                <a:sym typeface="Arial"/>
              </a:defRPr>
            </a:lvl8pPr>
            <a:lvl9pPr indent="0" lvl="8" marL="0" marR="0" rtl="0" algn="ctr">
              <a:spcBef>
                <a:spcPts val="0"/>
              </a:spcBef>
              <a:buNone/>
              <a:defRPr sz="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descr="eth_logo_kurz_pos.eps" id="109" name="Google Shape;109;p10"/>
          <p:cNvPicPr preferRelativeResize="0"/>
          <p:nvPr/>
        </p:nvPicPr>
        <p:blipFill rotWithShape="1">
          <a:blip r:embed="rId2">
            <a:alphaModFix/>
          </a:blip>
          <a:srcRect b="0" l="0" r="0" t="0"/>
          <a:stretch/>
        </p:blipFill>
        <p:spPr>
          <a:xfrm>
            <a:off x="324000" y="306000"/>
            <a:ext cx="957308" cy="157718"/>
          </a:xfrm>
          <a:prstGeom prst="rect">
            <a:avLst/>
          </a:prstGeom>
          <a:noFill/>
          <a:ln>
            <a:noFill/>
          </a:ln>
        </p:spPr>
      </p:pic>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377675" y="-385094"/>
            <a:ext cx="12418863" cy="7159751"/>
            <a:chOff x="-377675" y="-385094"/>
            <a:chExt cx="12418863" cy="7159751"/>
          </a:xfrm>
        </p:grpSpPr>
        <p:cxnSp>
          <p:nvCxnSpPr>
            <p:cNvPr id="11" name="Google Shape;11;p1"/>
            <p:cNvCxnSpPr/>
            <p:nvPr/>
          </p:nvCxnSpPr>
          <p:spPr>
            <a:xfrm rot="5400000">
              <a:off x="190800"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2" name="Google Shape;12;p1"/>
            <p:cNvCxnSpPr/>
            <p:nvPr/>
          </p:nvCxnSpPr>
          <p:spPr>
            <a:xfrm rot="5400000">
              <a:off x="1172813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3" name="Google Shape;13;p1"/>
            <p:cNvCxnSpPr/>
            <p:nvPr/>
          </p:nvCxnSpPr>
          <p:spPr>
            <a:xfrm>
              <a:off x="-377675" y="3427045"/>
              <a:ext cx="262289" cy="0"/>
            </a:xfrm>
            <a:prstGeom prst="straightConnector1">
              <a:avLst/>
            </a:prstGeom>
            <a:noFill/>
            <a:ln cap="flat" cmpd="sng" w="9525">
              <a:solidFill>
                <a:srgbClr val="FF0066"/>
              </a:solidFill>
              <a:prstDash val="solid"/>
              <a:round/>
              <a:headEnd len="sm" w="sm" type="none"/>
              <a:tailEnd len="sm" w="sm" type="none"/>
            </a:ln>
          </p:spPr>
        </p:cxnSp>
        <p:cxnSp>
          <p:nvCxnSpPr>
            <p:cNvPr id="14" name="Google Shape;14;p1"/>
            <p:cNvCxnSpPr/>
            <p:nvPr/>
          </p:nvCxnSpPr>
          <p:spPr>
            <a:xfrm>
              <a:off x="-377675" y="762794"/>
              <a:ext cx="262800" cy="1281"/>
            </a:xfrm>
            <a:prstGeom prst="straightConnector1">
              <a:avLst/>
            </a:prstGeom>
            <a:noFill/>
            <a:ln cap="flat" cmpd="sng" w="9525">
              <a:solidFill>
                <a:srgbClr val="FF0066"/>
              </a:solidFill>
              <a:prstDash val="solid"/>
              <a:round/>
              <a:headEnd len="sm" w="sm" type="none"/>
              <a:tailEnd len="sm" w="sm" type="none"/>
            </a:ln>
          </p:spPr>
        </p:cxnSp>
        <p:cxnSp>
          <p:nvCxnSpPr>
            <p:cNvPr id="15" name="Google Shape;15;p1"/>
            <p:cNvCxnSpPr/>
            <p:nvPr/>
          </p:nvCxnSpPr>
          <p:spPr>
            <a:xfrm>
              <a:off x="-377675" y="6304951"/>
              <a:ext cx="262800" cy="0"/>
            </a:xfrm>
            <a:prstGeom prst="straightConnector1">
              <a:avLst/>
            </a:prstGeom>
            <a:noFill/>
            <a:ln cap="flat" cmpd="sng" w="9525">
              <a:solidFill>
                <a:srgbClr val="FF0066"/>
              </a:solidFill>
              <a:prstDash val="solid"/>
              <a:round/>
              <a:headEnd len="sm" w="sm" type="none"/>
              <a:tailEnd len="sm" w="sm" type="none"/>
            </a:ln>
          </p:spPr>
        </p:cxnSp>
        <p:cxnSp>
          <p:nvCxnSpPr>
            <p:cNvPr id="16" name="Google Shape;16;p1"/>
            <p:cNvCxnSpPr/>
            <p:nvPr/>
          </p:nvCxnSpPr>
          <p:spPr>
            <a:xfrm>
              <a:off x="-377675" y="6237242"/>
              <a:ext cx="262800" cy="0"/>
            </a:xfrm>
            <a:prstGeom prst="straightConnector1">
              <a:avLst/>
            </a:prstGeom>
            <a:noFill/>
            <a:ln cap="flat" cmpd="sng" w="9525">
              <a:solidFill>
                <a:srgbClr val="FF0066"/>
              </a:solidFill>
              <a:prstDash val="solid"/>
              <a:round/>
              <a:headEnd len="sm" w="sm" type="none"/>
              <a:tailEnd len="sm" w="sm" type="none"/>
            </a:ln>
          </p:spPr>
        </p:cxnSp>
        <p:cxnSp>
          <p:nvCxnSpPr>
            <p:cNvPr id="17" name="Google Shape;17;p1"/>
            <p:cNvCxnSpPr/>
            <p:nvPr/>
          </p:nvCxnSpPr>
          <p:spPr>
            <a:xfrm>
              <a:off x="-377675" y="6774657"/>
              <a:ext cx="262800" cy="0"/>
            </a:xfrm>
            <a:prstGeom prst="straightConnector1">
              <a:avLst/>
            </a:prstGeom>
            <a:noFill/>
            <a:ln cap="flat" cmpd="sng" w="9525">
              <a:solidFill>
                <a:srgbClr val="FF0066"/>
              </a:solidFill>
              <a:prstDash val="solid"/>
              <a:round/>
              <a:headEnd len="sm" w="sm" type="none"/>
              <a:tailEnd len="sm" w="sm" type="none"/>
            </a:ln>
          </p:spPr>
        </p:cxnSp>
        <p:cxnSp>
          <p:nvCxnSpPr>
            <p:cNvPr id="18" name="Google Shape;18;p1"/>
            <p:cNvCxnSpPr/>
            <p:nvPr/>
          </p:nvCxnSpPr>
          <p:spPr>
            <a:xfrm rot="5400000">
              <a:off x="596352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9" name="Google Shape;19;p1"/>
            <p:cNvCxnSpPr/>
            <p:nvPr/>
          </p:nvCxnSpPr>
          <p:spPr>
            <a:xfrm>
              <a:off x="-377675" y="619432"/>
              <a:ext cx="262800" cy="1281"/>
            </a:xfrm>
            <a:prstGeom prst="straightConnector1">
              <a:avLst/>
            </a:prstGeom>
            <a:noFill/>
            <a:ln cap="flat" cmpd="sng" w="9525">
              <a:solidFill>
                <a:srgbClr val="FF0066"/>
              </a:solidFill>
              <a:prstDash val="solid"/>
              <a:round/>
              <a:headEnd len="sm" w="sm" type="none"/>
              <a:tailEnd len="sm" w="sm" type="none"/>
            </a:ln>
          </p:spPr>
        </p:cxnSp>
        <p:cxnSp>
          <p:nvCxnSpPr>
            <p:cNvPr id="20" name="Google Shape;20;p1"/>
            <p:cNvCxnSpPr/>
            <p:nvPr/>
          </p:nvCxnSpPr>
          <p:spPr>
            <a:xfrm>
              <a:off x="-377675" y="2020566"/>
              <a:ext cx="262289" cy="0"/>
            </a:xfrm>
            <a:prstGeom prst="straightConnector1">
              <a:avLst/>
            </a:prstGeom>
            <a:noFill/>
            <a:ln cap="flat" cmpd="sng" w="9525">
              <a:solidFill>
                <a:srgbClr val="FF0066"/>
              </a:solidFill>
              <a:prstDash val="solid"/>
              <a:round/>
              <a:headEnd len="sm" w="sm" type="none"/>
              <a:tailEnd len="sm" w="sm" type="none"/>
            </a:ln>
          </p:spPr>
        </p:cxnSp>
        <p:cxnSp>
          <p:nvCxnSpPr>
            <p:cNvPr id="21" name="Google Shape;21;p1"/>
            <p:cNvCxnSpPr/>
            <p:nvPr/>
          </p:nvCxnSpPr>
          <p:spPr>
            <a:xfrm>
              <a:off x="-377675" y="4831557"/>
              <a:ext cx="262800" cy="0"/>
            </a:xfrm>
            <a:prstGeom prst="straightConnector1">
              <a:avLst/>
            </a:prstGeom>
            <a:noFill/>
            <a:ln cap="flat" cmpd="sng" w="9525">
              <a:solidFill>
                <a:srgbClr val="FF0066"/>
              </a:solidFill>
              <a:prstDash val="solid"/>
              <a:round/>
              <a:headEnd len="sm" w="sm" type="none"/>
              <a:tailEnd len="sm" w="sm" type="none"/>
            </a:ln>
          </p:spPr>
        </p:cxnSp>
        <p:cxnSp>
          <p:nvCxnSpPr>
            <p:cNvPr id="22" name="Google Shape;22;p1"/>
            <p:cNvCxnSpPr/>
            <p:nvPr/>
          </p:nvCxnSpPr>
          <p:spPr>
            <a:xfrm rot="5400000">
              <a:off x="1095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23" name="Google Shape;23;p1"/>
            <p:cNvCxnSpPr/>
            <p:nvPr/>
          </p:nvCxnSpPr>
          <p:spPr>
            <a:xfrm rot="5400000">
              <a:off x="11909273" y="-254209"/>
              <a:ext cx="262800" cy="1031"/>
            </a:xfrm>
            <a:prstGeom prst="straightConnector1">
              <a:avLst/>
            </a:prstGeom>
            <a:noFill/>
            <a:ln cap="flat" cmpd="sng" w="9525">
              <a:solidFill>
                <a:srgbClr val="FF0066"/>
              </a:solidFill>
              <a:prstDash val="solid"/>
              <a:round/>
              <a:headEnd len="sm" w="sm" type="none"/>
              <a:tailEnd len="sm" w="sm" type="none"/>
            </a:ln>
          </p:spPr>
        </p:cxnSp>
      </p:grpSp>
      <p:grpSp>
        <p:nvGrpSpPr>
          <p:cNvPr id="24" name="Google Shape;24;p1"/>
          <p:cNvGrpSpPr/>
          <p:nvPr/>
        </p:nvGrpSpPr>
        <p:grpSpPr>
          <a:xfrm>
            <a:off x="144463" y="152401"/>
            <a:ext cx="11897959" cy="612775"/>
            <a:chOff x="144463" y="152401"/>
            <a:chExt cx="11897959" cy="612775"/>
          </a:xfrm>
        </p:grpSpPr>
        <p:sp>
          <p:nvSpPr>
            <p:cNvPr id="25" name="Google Shape;25;p1"/>
            <p:cNvSpPr/>
            <p:nvPr/>
          </p:nvSpPr>
          <p:spPr>
            <a:xfrm>
              <a:off x="144463" y="152401"/>
              <a:ext cx="11896725"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1"/>
            <p:cNvSpPr/>
            <p:nvPr/>
          </p:nvSpPr>
          <p:spPr>
            <a:xfrm>
              <a:off x="144463" y="597695"/>
              <a:ext cx="186361"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1"/>
            <p:cNvSpPr/>
            <p:nvPr/>
          </p:nvSpPr>
          <p:spPr>
            <a:xfrm>
              <a:off x="11855222" y="597694"/>
              <a:ext cx="187200"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28" name="Google Shape;28;p1"/>
          <p:cNvSpPr txBox="1"/>
          <p:nvPr>
            <p:ph idx="10" type="dt"/>
          </p:nvPr>
        </p:nvSpPr>
        <p:spPr>
          <a:xfrm>
            <a:off x="10916511" y="6308726"/>
            <a:ext cx="612000" cy="46831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8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1"/>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800" u="none" cap="none" strike="noStrike">
                <a:solidFill>
                  <a:schemeClr val="dk1"/>
                </a:solidFill>
                <a:latin typeface="Arial"/>
                <a:ea typeface="Arial"/>
                <a:cs typeface="Arial"/>
                <a:sym typeface="Arial"/>
              </a:defRPr>
            </a:lvl1pPr>
            <a:lvl2pPr indent="0" lvl="1" marL="0" marR="0" rtl="0" algn="ctr">
              <a:spcBef>
                <a:spcPts val="0"/>
              </a:spcBef>
              <a:buNone/>
              <a:defRPr b="0" i="0" sz="800" u="none" cap="none" strike="noStrike">
                <a:solidFill>
                  <a:schemeClr val="dk1"/>
                </a:solidFill>
                <a:latin typeface="Arial"/>
                <a:ea typeface="Arial"/>
                <a:cs typeface="Arial"/>
                <a:sym typeface="Arial"/>
              </a:defRPr>
            </a:lvl2pPr>
            <a:lvl3pPr indent="0" lvl="2" marL="0" marR="0" rtl="0" algn="ctr">
              <a:spcBef>
                <a:spcPts val="0"/>
              </a:spcBef>
              <a:buNone/>
              <a:defRPr b="0" i="0" sz="800" u="none" cap="none" strike="noStrike">
                <a:solidFill>
                  <a:schemeClr val="dk1"/>
                </a:solidFill>
                <a:latin typeface="Arial"/>
                <a:ea typeface="Arial"/>
                <a:cs typeface="Arial"/>
                <a:sym typeface="Arial"/>
              </a:defRPr>
            </a:lvl3pPr>
            <a:lvl4pPr indent="0" lvl="3" marL="0" marR="0" rtl="0" algn="ctr">
              <a:spcBef>
                <a:spcPts val="0"/>
              </a:spcBef>
              <a:buNone/>
              <a:defRPr b="0" i="0" sz="800" u="none" cap="none" strike="noStrike">
                <a:solidFill>
                  <a:schemeClr val="dk1"/>
                </a:solidFill>
                <a:latin typeface="Arial"/>
                <a:ea typeface="Arial"/>
                <a:cs typeface="Arial"/>
                <a:sym typeface="Arial"/>
              </a:defRPr>
            </a:lvl4pPr>
            <a:lvl5pPr indent="0" lvl="4" marL="0" marR="0" rtl="0" algn="ctr">
              <a:spcBef>
                <a:spcPts val="0"/>
              </a:spcBef>
              <a:buNone/>
              <a:defRPr b="0" i="0" sz="800" u="none" cap="none" strike="noStrike">
                <a:solidFill>
                  <a:schemeClr val="dk1"/>
                </a:solidFill>
                <a:latin typeface="Arial"/>
                <a:ea typeface="Arial"/>
                <a:cs typeface="Arial"/>
                <a:sym typeface="Arial"/>
              </a:defRPr>
            </a:lvl5pPr>
            <a:lvl6pPr indent="0" lvl="5" marL="0" marR="0" rtl="0" algn="ctr">
              <a:spcBef>
                <a:spcPts val="0"/>
              </a:spcBef>
              <a:buNone/>
              <a:defRPr b="0" i="0" sz="800" u="none" cap="none" strike="noStrike">
                <a:solidFill>
                  <a:schemeClr val="dk1"/>
                </a:solidFill>
                <a:latin typeface="Arial"/>
                <a:ea typeface="Arial"/>
                <a:cs typeface="Arial"/>
                <a:sym typeface="Arial"/>
              </a:defRPr>
            </a:lvl6pPr>
            <a:lvl7pPr indent="0" lvl="6" marL="0" marR="0" rtl="0" algn="ctr">
              <a:spcBef>
                <a:spcPts val="0"/>
              </a:spcBef>
              <a:buNone/>
              <a:defRPr b="0" i="0" sz="800" u="none" cap="none" strike="noStrike">
                <a:solidFill>
                  <a:schemeClr val="dk1"/>
                </a:solidFill>
                <a:latin typeface="Arial"/>
                <a:ea typeface="Arial"/>
                <a:cs typeface="Arial"/>
                <a:sym typeface="Arial"/>
              </a:defRPr>
            </a:lvl7pPr>
            <a:lvl8pPr indent="0" lvl="7" marL="0" marR="0" rtl="0" algn="ctr">
              <a:spcBef>
                <a:spcPts val="0"/>
              </a:spcBef>
              <a:buNone/>
              <a:defRPr b="0" i="0" sz="800" u="none" cap="none" strike="noStrike">
                <a:solidFill>
                  <a:schemeClr val="dk1"/>
                </a:solidFill>
                <a:latin typeface="Arial"/>
                <a:ea typeface="Arial"/>
                <a:cs typeface="Arial"/>
                <a:sym typeface="Arial"/>
              </a:defRPr>
            </a:lvl8pPr>
            <a:lvl9pPr indent="0" lvl="8" marL="0" marR="0" rtl="0" algn="ctr">
              <a:spcBef>
                <a:spcPts val="0"/>
              </a:spcBef>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30" name="Google Shape;30;p1"/>
          <p:cNvSpPr txBox="1"/>
          <p:nvPr>
            <p:ph idx="1" type="body"/>
          </p:nvPr>
        </p:nvSpPr>
        <p:spPr>
          <a:xfrm>
            <a:off x="323850" y="1871664"/>
            <a:ext cx="11529000" cy="4213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500"/>
              </a:spcBef>
              <a:spcAft>
                <a:spcPts val="0"/>
              </a:spcAft>
              <a:buClr>
                <a:schemeClr val="accent1"/>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1" name="Google Shape;31;p1"/>
          <p:cNvSpPr txBox="1"/>
          <p:nvPr/>
        </p:nvSpPr>
        <p:spPr>
          <a:xfrm>
            <a:off x="11536270" y="6300190"/>
            <a:ext cx="141222" cy="468312"/>
          </a:xfrm>
          <a:prstGeom prst="rect">
            <a:avLst/>
          </a:prstGeom>
          <a:noFill/>
          <a:ln>
            <a:noFill/>
          </a:ln>
        </p:spPr>
        <p:txBody>
          <a:bodyPr anchorCtr="0" anchor="ctr" bIns="45700" lIns="36000" spcFirstLastPara="1" rIns="36000" wrap="square" tIns="45700">
            <a:noAutofit/>
          </a:bodyPr>
          <a:lstStyle/>
          <a:p>
            <a:pPr indent="0" lvl="0" marL="0" marR="0" rtl="0" algn="ctr">
              <a:spcBef>
                <a:spcPts val="0"/>
              </a:spcBef>
              <a:spcAft>
                <a:spcPts val="0"/>
              </a:spcAft>
              <a:buNone/>
            </a:pPr>
            <a:r>
              <a:rPr b="0" i="0" lang="en-GB"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p:txBody>
      </p:sp>
      <p:sp>
        <p:nvSpPr>
          <p:cNvPr id="32" name="Google Shape;32;p1"/>
          <p:cNvSpPr txBox="1"/>
          <p:nvPr/>
        </p:nvSpPr>
        <p:spPr>
          <a:xfrm>
            <a:off x="10779077" y="6300189"/>
            <a:ext cx="141222" cy="468312"/>
          </a:xfrm>
          <a:prstGeom prst="rect">
            <a:avLst/>
          </a:prstGeom>
          <a:noFill/>
          <a:ln>
            <a:noFill/>
          </a:ln>
        </p:spPr>
        <p:txBody>
          <a:bodyPr anchorCtr="0" anchor="ctr" bIns="45700" lIns="36000" spcFirstLastPara="1" rIns="36000" wrap="square" tIns="45700">
            <a:noAutofit/>
          </a:bodyPr>
          <a:lstStyle/>
          <a:p>
            <a:pPr indent="0" lvl="0" marL="0" marR="0" rtl="0" algn="ctr">
              <a:spcBef>
                <a:spcPts val="0"/>
              </a:spcBef>
              <a:spcAft>
                <a:spcPts val="0"/>
              </a:spcAft>
              <a:buNone/>
            </a:pPr>
            <a:r>
              <a:rPr b="0" i="0" lang="en-GB"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p:txBody>
      </p:sp>
      <p:sp>
        <p:nvSpPr>
          <p:cNvPr id="33" name="Google Shape;33;p1"/>
          <p:cNvSpPr txBox="1"/>
          <p:nvPr>
            <p:ph type="title"/>
          </p:nvPr>
        </p:nvSpPr>
        <p:spPr>
          <a:xfrm>
            <a:off x="323850" y="620714"/>
            <a:ext cx="11528920" cy="972000"/>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1"/>
          <p:cNvSpPr txBox="1"/>
          <p:nvPr/>
        </p:nvSpPr>
        <p:spPr>
          <a:xfrm>
            <a:off x="323850" y="6308727"/>
            <a:ext cx="5769900" cy="4599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GB" sz="800">
                <a:solidFill>
                  <a:schemeClr val="dk1"/>
                </a:solidFill>
              </a:rPr>
              <a:t>Strategic Management Course</a:t>
            </a:r>
            <a:endParaRPr b="1" sz="800">
              <a:solidFill>
                <a:schemeClr val="dk1"/>
              </a:solidFill>
            </a:endParaRPr>
          </a:p>
          <a:p>
            <a:pPr indent="0" lvl="0" marL="0" marR="0" rtl="0" algn="l">
              <a:spcBef>
                <a:spcPts val="0"/>
              </a:spcBef>
              <a:spcAft>
                <a:spcPts val="0"/>
              </a:spcAft>
              <a:buNone/>
            </a:pPr>
            <a:r>
              <a:rPr b="1" lang="en-GB" sz="800">
                <a:solidFill>
                  <a:schemeClr val="dk1"/>
                </a:solidFill>
              </a:rPr>
              <a:t>Aldi case study</a:t>
            </a:r>
            <a:r>
              <a:rPr lang="en-GB" sz="800">
                <a:solidFill>
                  <a:schemeClr val="dk1"/>
                </a:solidFill>
              </a:rPr>
              <a:t>: The Dark Horse Discount</a:t>
            </a:r>
            <a:endParaRPr/>
          </a:p>
        </p:txBody>
      </p:sp>
      <p:pic>
        <p:nvPicPr>
          <p:cNvPr descr="g_eth_logo_kurz_neg_Schutzraum.eps" id="35" name="Google Shape;35;p1"/>
          <p:cNvPicPr preferRelativeResize="0"/>
          <p:nvPr/>
        </p:nvPicPr>
        <p:blipFill rotWithShape="1">
          <a:blip r:embed="rId1">
            <a:alphaModFix/>
          </a:blip>
          <a:srcRect b="0" l="0" r="0" t="0"/>
          <a:stretch/>
        </p:blipFill>
        <p:spPr>
          <a:xfrm>
            <a:off x="324000" y="306000"/>
            <a:ext cx="961350" cy="158384"/>
          </a:xfrm>
          <a:prstGeom prst="rect">
            <a:avLst/>
          </a:prstGeom>
          <a:noFill/>
          <a:ln>
            <a:noFill/>
          </a:ln>
        </p:spPr>
      </p:pic>
      <p:sp>
        <p:nvSpPr>
          <p:cNvPr id="36" name="Google Shape;36;p1"/>
          <p:cNvSpPr txBox="1"/>
          <p:nvPr/>
        </p:nvSpPr>
        <p:spPr>
          <a:xfrm>
            <a:off x="4986425" y="6389127"/>
            <a:ext cx="5769900" cy="459900"/>
          </a:xfrm>
          <a:prstGeom prst="rect">
            <a:avLst/>
          </a:prstGeom>
          <a:noFill/>
          <a:ln>
            <a:noFill/>
          </a:ln>
        </p:spPr>
        <p:txBody>
          <a:bodyPr anchorCtr="0" anchor="ctr" bIns="45700" lIns="0" spcFirstLastPara="1" rIns="0" wrap="square" tIns="45700">
            <a:noAutofit/>
          </a:bodyPr>
          <a:lstStyle/>
          <a:p>
            <a:pPr indent="0" lvl="0" marL="0" marR="0" rtl="0" algn="r">
              <a:lnSpc>
                <a:spcPct val="115000"/>
              </a:lnSpc>
              <a:spcBef>
                <a:spcPts val="0"/>
              </a:spcBef>
              <a:spcAft>
                <a:spcPts val="0"/>
              </a:spcAft>
              <a:buNone/>
            </a:pPr>
            <a:r>
              <a:rPr b="1" lang="en-GB" sz="800">
                <a:solidFill>
                  <a:schemeClr val="dk1"/>
                </a:solidFill>
              </a:rPr>
              <a:t>Group A2: X. Li, T. Tseng, H. Xu, X.Y. Yang, X.C. Yang</a:t>
            </a:r>
            <a:br>
              <a:rPr b="1" lang="en-GB" sz="800">
                <a:solidFill>
                  <a:schemeClr val="dk1"/>
                </a:solidFill>
              </a:rPr>
            </a:br>
            <a:r>
              <a:rPr b="1" lang="en-GB" sz="800">
                <a:solidFill>
                  <a:schemeClr val="dk1"/>
                </a:solidFill>
              </a:rPr>
              <a:t>: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mc:AlternateContent>
    <mc:Choice Requires="p14">
      <p:transition p14:dur="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marketrealist.com/2015/10/online-grocery-retail-a-future-sales-driver-for-krog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hyperlink" Target="https://foodtechconnect.com/author/danielle-gould/" TargetMode="External"/><Relationship Id="rId5" Type="http://schemas.openxmlformats.org/officeDocument/2006/relationships/hyperlink" Target="https://foodtechconnect.com/author/danielle-gould/" TargetMode="External"/><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28.jp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3.jpg"/><Relationship Id="rId4" Type="http://schemas.openxmlformats.org/officeDocument/2006/relationships/image" Target="../media/image37.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57.jpg"/><Relationship Id="rId5" Type="http://schemas.openxmlformats.org/officeDocument/2006/relationships/image" Target="../media/image61.png"/><Relationship Id="rId6" Type="http://schemas.openxmlformats.org/officeDocument/2006/relationships/image" Target="../media/image14.png"/><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comments" Target="../comments/comment3.xml"/><Relationship Id="rId4" Type="http://schemas.openxmlformats.org/officeDocument/2006/relationships/image" Target="../media/image3.jp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67.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hyperlink" Target="http://marketrealist.com/2015/10/online-grocery-retail-a-future-sales-driver-for-krog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68.png"/><Relationship Id="rId5" Type="http://schemas.openxmlformats.org/officeDocument/2006/relationships/image" Target="../media/image45.png"/><Relationship Id="rId6"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65.png"/><Relationship Id="rId5"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69.png"/><Relationship Id="rId13" Type="http://schemas.openxmlformats.org/officeDocument/2006/relationships/image" Target="../media/image18.png"/><Relationship Id="rId12"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7.png"/><Relationship Id="rId9" Type="http://schemas.openxmlformats.org/officeDocument/2006/relationships/image" Target="../media/image21.png"/><Relationship Id="rId15" Type="http://schemas.openxmlformats.org/officeDocument/2006/relationships/image" Target="../media/image22.png"/><Relationship Id="rId14" Type="http://schemas.openxmlformats.org/officeDocument/2006/relationships/image" Target="../media/image39.png"/><Relationship Id="rId5" Type="http://schemas.openxmlformats.org/officeDocument/2006/relationships/image" Target="../media/image10.png"/><Relationship Id="rId6" Type="http://schemas.openxmlformats.org/officeDocument/2006/relationships/image" Target="../media/image34.png"/><Relationship Id="rId7" Type="http://schemas.openxmlformats.org/officeDocument/2006/relationships/image" Target="../media/image5.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1"/>
          <p:cNvSpPr txBox="1"/>
          <p:nvPr>
            <p:ph idx="1" type="subTitle"/>
          </p:nvPr>
        </p:nvSpPr>
        <p:spPr>
          <a:xfrm>
            <a:off x="323850" y="3948425"/>
            <a:ext cx="11538000" cy="1831500"/>
          </a:xfrm>
          <a:prstGeom prst="rect">
            <a:avLst/>
          </a:prstGeom>
          <a:solidFill>
            <a:schemeClr val="accent1"/>
          </a:solidFill>
          <a:ln>
            <a:noFill/>
          </a:ln>
        </p:spPr>
        <p:txBody>
          <a:bodyPr anchorCtr="0" anchor="t" bIns="0" lIns="144000" spcFirstLastPara="1" rIns="144000" wrap="square" tIns="108000">
            <a:noAutofit/>
          </a:bodyPr>
          <a:lstStyle/>
          <a:p>
            <a:pPr indent="0" lvl="0" marL="0" marR="0" rtl="0" algn="r">
              <a:lnSpc>
                <a:spcPct val="100000"/>
              </a:lnSpc>
              <a:spcBef>
                <a:spcPts val="0"/>
              </a:spcBef>
              <a:spcAft>
                <a:spcPts val="0"/>
              </a:spcAft>
              <a:buClr>
                <a:schemeClr val="accent1"/>
              </a:buClr>
              <a:buFont typeface="Noto Sans Symbols"/>
              <a:buNone/>
            </a:pPr>
            <a:r>
              <a:t/>
            </a:r>
            <a:endParaRPr/>
          </a:p>
          <a:p>
            <a:pPr indent="0" lvl="0" marL="0" marR="0" rtl="0" algn="r">
              <a:lnSpc>
                <a:spcPct val="100000"/>
              </a:lnSpc>
              <a:spcBef>
                <a:spcPts val="0"/>
              </a:spcBef>
              <a:spcAft>
                <a:spcPts val="0"/>
              </a:spcAft>
              <a:buClr>
                <a:schemeClr val="accent1"/>
              </a:buClr>
              <a:buFont typeface="Noto Sans Symbols"/>
              <a:buNone/>
            </a:pPr>
            <a:r>
              <a:rPr lang="en-GB"/>
              <a:t>Group A2:</a:t>
            </a:r>
            <a:endParaRPr/>
          </a:p>
          <a:p>
            <a:pPr indent="457200" lvl="0" marL="0" marR="0" rtl="0" algn="r">
              <a:lnSpc>
                <a:spcPct val="100000"/>
              </a:lnSpc>
              <a:spcBef>
                <a:spcPts val="0"/>
              </a:spcBef>
              <a:spcAft>
                <a:spcPts val="0"/>
              </a:spcAft>
              <a:buClr>
                <a:schemeClr val="dk1"/>
              </a:buClr>
              <a:buSzPts val="1100"/>
              <a:buFont typeface="Arial"/>
              <a:buNone/>
            </a:pPr>
            <a:r>
              <a:rPr lang="en-GB" sz="1400"/>
              <a:t>Li, Xiang</a:t>
            </a:r>
            <a:endParaRPr sz="1400"/>
          </a:p>
          <a:p>
            <a:pPr indent="457200" lvl="0" marL="0" marR="0" rtl="0" algn="r">
              <a:lnSpc>
                <a:spcPct val="100000"/>
              </a:lnSpc>
              <a:spcBef>
                <a:spcPts val="0"/>
              </a:spcBef>
              <a:spcAft>
                <a:spcPts val="0"/>
              </a:spcAft>
              <a:buClr>
                <a:schemeClr val="dk1"/>
              </a:buClr>
              <a:buSzPts val="1100"/>
              <a:buFont typeface="Arial"/>
              <a:buNone/>
            </a:pPr>
            <a:r>
              <a:rPr lang="en-GB" sz="1400"/>
              <a:t>Tseng, Thomas</a:t>
            </a:r>
            <a:endParaRPr sz="1400"/>
          </a:p>
          <a:p>
            <a:pPr indent="457200" lvl="0" marL="0" marR="0" rtl="0" algn="r">
              <a:lnSpc>
                <a:spcPct val="100000"/>
              </a:lnSpc>
              <a:spcBef>
                <a:spcPts val="0"/>
              </a:spcBef>
              <a:spcAft>
                <a:spcPts val="0"/>
              </a:spcAft>
              <a:buClr>
                <a:schemeClr val="dk1"/>
              </a:buClr>
              <a:buSzPts val="1100"/>
              <a:buFont typeface="Arial"/>
              <a:buNone/>
            </a:pPr>
            <a:r>
              <a:rPr lang="en-GB" sz="1400"/>
              <a:t>Xu, Hong</a:t>
            </a:r>
            <a:endParaRPr sz="1400"/>
          </a:p>
          <a:p>
            <a:pPr indent="457200" lvl="0" marL="0" marR="0" rtl="0" algn="r">
              <a:lnSpc>
                <a:spcPct val="100000"/>
              </a:lnSpc>
              <a:spcBef>
                <a:spcPts val="0"/>
              </a:spcBef>
              <a:spcAft>
                <a:spcPts val="0"/>
              </a:spcAft>
              <a:buClr>
                <a:schemeClr val="dk1"/>
              </a:buClr>
              <a:buSzPts val="1100"/>
              <a:buFont typeface="Arial"/>
              <a:buNone/>
            </a:pPr>
            <a:r>
              <a:rPr lang="en-GB" sz="1400"/>
              <a:t>Yang, Xingyu</a:t>
            </a:r>
            <a:endParaRPr sz="1400"/>
          </a:p>
          <a:p>
            <a:pPr indent="457200" lvl="0" marL="0" marR="0" rtl="0" algn="r">
              <a:lnSpc>
                <a:spcPct val="100000"/>
              </a:lnSpc>
              <a:spcBef>
                <a:spcPts val="0"/>
              </a:spcBef>
              <a:spcAft>
                <a:spcPts val="0"/>
              </a:spcAft>
              <a:buClr>
                <a:schemeClr val="accent1"/>
              </a:buClr>
              <a:buFont typeface="Noto Sans Symbols"/>
              <a:buNone/>
            </a:pPr>
            <a:r>
              <a:rPr lang="en-GB" sz="1400"/>
              <a:t>Yang, Xuechun</a:t>
            </a:r>
            <a:endParaRPr sz="1400"/>
          </a:p>
        </p:txBody>
      </p:sp>
      <p:sp>
        <p:nvSpPr>
          <p:cNvPr id="115" name="Google Shape;115;p11"/>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116" name="Google Shape;116;p11"/>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17" name="Google Shape;117;p11"/>
          <p:cNvSpPr txBox="1"/>
          <p:nvPr>
            <p:ph type="ctrTitle"/>
          </p:nvPr>
        </p:nvSpPr>
        <p:spPr>
          <a:xfrm>
            <a:off x="323850" y="3429000"/>
            <a:ext cx="11538000" cy="867900"/>
          </a:xfrm>
          <a:prstGeom prst="rect">
            <a:avLst/>
          </a:prstGeom>
          <a:solidFill>
            <a:schemeClr val="accent1"/>
          </a:solidFill>
          <a:ln>
            <a:noFill/>
          </a:ln>
        </p:spPr>
        <p:txBody>
          <a:bodyPr anchorCtr="0" anchor="t" bIns="0" lIns="144000" spcFirstLastPara="1" rIns="144000" wrap="square" tIns="72000">
            <a:noAutofit/>
          </a:bodyPr>
          <a:lstStyle/>
          <a:p>
            <a:pPr indent="0" lvl="0" marL="0" marR="0" rtl="0" algn="l">
              <a:lnSpc>
                <a:spcPct val="100000"/>
              </a:lnSpc>
              <a:spcBef>
                <a:spcPts val="0"/>
              </a:spcBef>
              <a:spcAft>
                <a:spcPts val="0"/>
              </a:spcAft>
              <a:buClr>
                <a:schemeClr val="lt1"/>
              </a:buClr>
              <a:buFont typeface="Arial"/>
              <a:buNone/>
            </a:pPr>
            <a:r>
              <a:rPr lang="en-GB" sz="3000"/>
              <a:t>How should Aldi strengthen their position in the U.S. market?</a:t>
            </a:r>
            <a:endParaRPr sz="3000"/>
          </a:p>
          <a:p>
            <a:pPr indent="0" lvl="0" marL="0" rtl="0" algn="l">
              <a:spcBef>
                <a:spcPts val="0"/>
              </a:spcBef>
              <a:spcAft>
                <a:spcPts val="0"/>
              </a:spcAft>
              <a:buClr>
                <a:schemeClr val="accent1"/>
              </a:buClr>
              <a:buFont typeface="Noto Sans Symbols"/>
              <a:buNone/>
            </a:pPr>
            <a:r>
              <a:rPr b="0" lang="en-GB" sz="1800"/>
              <a:t>Case Study: Aldi</a:t>
            </a:r>
            <a:endParaRPr sz="1800"/>
          </a:p>
        </p:txBody>
      </p:sp>
      <p:pic>
        <p:nvPicPr>
          <p:cNvPr id="118" name="Google Shape;118;p11"/>
          <p:cNvPicPr preferRelativeResize="0"/>
          <p:nvPr>
            <p:ph idx="2" type="pic"/>
          </p:nvPr>
        </p:nvPicPr>
        <p:blipFill rotWithShape="1">
          <a:blip r:embed="rId3">
            <a:alphaModFix/>
          </a:blip>
          <a:srcRect b="0" l="29" r="29" t="0"/>
          <a:stretch/>
        </p:blipFill>
        <p:spPr>
          <a:xfrm>
            <a:off x="323850" y="619200"/>
            <a:ext cx="11538000" cy="2809800"/>
          </a:xfrm>
          <a:prstGeom prst="rect">
            <a:avLst/>
          </a:prstGeom>
          <a:noFill/>
          <a:ln>
            <a:noFill/>
          </a:ln>
        </p:spPr>
      </p:pic>
      <p:sp>
        <p:nvSpPr>
          <p:cNvPr id="119" name="Google Shape;119;p11"/>
          <p:cNvSpPr txBox="1"/>
          <p:nvPr/>
        </p:nvSpPr>
        <p:spPr>
          <a:xfrm>
            <a:off x="397525" y="5145350"/>
            <a:ext cx="21759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30th Oct 2017 </a:t>
            </a:r>
            <a:endParaRPr>
              <a:solidFill>
                <a:srgbClr val="FFFFFF"/>
              </a:solidFill>
            </a:endParaRPr>
          </a:p>
          <a:p>
            <a:pPr indent="0" lvl="0" marL="0" rtl="0" algn="l">
              <a:spcBef>
                <a:spcPts val="0"/>
              </a:spcBef>
              <a:spcAft>
                <a:spcPts val="0"/>
              </a:spcAft>
              <a:buNone/>
            </a:pPr>
            <a:r>
              <a:rPr lang="en-GB">
                <a:solidFill>
                  <a:srgbClr val="FFFFFF"/>
                </a:solidFill>
              </a:rPr>
              <a:t>Zürich, Switzerland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20"/>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283" name="Google Shape;283;p20"/>
          <p:cNvSpPr txBox="1"/>
          <p:nvPr>
            <p:ph type="ctrTitle"/>
          </p:nvPr>
        </p:nvSpPr>
        <p:spPr>
          <a:xfrm>
            <a:off x="323850" y="610150"/>
            <a:ext cx="11538000" cy="8994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Grocery Store</a:t>
            </a:r>
            <a:r>
              <a:rPr lang="en-GB">
                <a:solidFill>
                  <a:srgbClr val="000000"/>
                </a:solidFill>
              </a:rPr>
              <a:t> Industry Analysis</a:t>
            </a:r>
            <a:endParaRPr b="1" i="0" sz="2800" u="none" cap="none" strike="noStrike">
              <a:solidFill>
                <a:srgbClr val="000000"/>
              </a:solidFill>
              <a:latin typeface="Arial"/>
              <a:ea typeface="Arial"/>
              <a:cs typeface="Arial"/>
              <a:sym typeface="Arial"/>
            </a:endParaRPr>
          </a:p>
        </p:txBody>
      </p:sp>
      <p:grpSp>
        <p:nvGrpSpPr>
          <p:cNvPr id="284" name="Google Shape;284;p20"/>
          <p:cNvGrpSpPr/>
          <p:nvPr/>
        </p:nvGrpSpPr>
        <p:grpSpPr>
          <a:xfrm>
            <a:off x="144463" y="152401"/>
            <a:ext cx="11897959" cy="612694"/>
            <a:chOff x="144463" y="152401"/>
            <a:chExt cx="11897959" cy="612694"/>
          </a:xfrm>
        </p:grpSpPr>
        <p:sp>
          <p:nvSpPr>
            <p:cNvPr id="285" name="Google Shape;285;p20"/>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20"/>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20"/>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288" name="Google Shape;288;p20"/>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289" name="Google Shape;289;p20"/>
          <p:cNvSpPr txBox="1"/>
          <p:nvPr>
            <p:ph idx="4294967295" type="body"/>
          </p:nvPr>
        </p:nvSpPr>
        <p:spPr>
          <a:xfrm>
            <a:off x="400200" y="1691225"/>
            <a:ext cx="5298300" cy="49122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Grocery Store Industry</a:t>
            </a:r>
            <a:endParaRPr b="1" sz="1800">
              <a:solidFill>
                <a:srgbClr val="FFFFFF"/>
              </a:solidFill>
              <a:highlight>
                <a:srgbClr val="1C4587"/>
              </a:highlight>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pic>
        <p:nvPicPr>
          <p:cNvPr id="290" name="Google Shape;290;p20"/>
          <p:cNvPicPr preferRelativeResize="0"/>
          <p:nvPr/>
        </p:nvPicPr>
        <p:blipFill rotWithShape="1">
          <a:blip r:embed="rId5">
            <a:alphaModFix/>
          </a:blip>
          <a:srcRect b="11839" l="0" r="0" t="47864"/>
          <a:stretch/>
        </p:blipFill>
        <p:spPr>
          <a:xfrm>
            <a:off x="7862275" y="610151"/>
            <a:ext cx="4053875" cy="89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1"/>
          <p:cNvSpPr txBox="1"/>
          <p:nvPr/>
        </p:nvSpPr>
        <p:spPr>
          <a:xfrm>
            <a:off x="5738000" y="2021700"/>
            <a:ext cx="5998800" cy="31764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b="1"/>
          </a:p>
        </p:txBody>
      </p:sp>
      <p:sp>
        <p:nvSpPr>
          <p:cNvPr id="296" name="Google Shape;296;p21"/>
          <p:cNvSpPr txBox="1"/>
          <p:nvPr/>
        </p:nvSpPr>
        <p:spPr>
          <a:xfrm>
            <a:off x="478950" y="2021700"/>
            <a:ext cx="4559700" cy="28611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457200" lvl="0" marL="457200" rtl="0" algn="l">
              <a:spcBef>
                <a:spcPts val="0"/>
              </a:spcBef>
              <a:spcAft>
                <a:spcPts val="0"/>
              </a:spcAft>
              <a:buNone/>
            </a:pPr>
            <a:r>
              <a:rPr lang="en-GB"/>
              <a:t>Major product segmentation(2015)</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97" name="Google Shape;297;p21"/>
          <p:cNvPicPr preferRelativeResize="0"/>
          <p:nvPr/>
        </p:nvPicPr>
        <p:blipFill>
          <a:blip r:embed="rId3">
            <a:alphaModFix/>
          </a:blip>
          <a:stretch>
            <a:fillRect/>
          </a:stretch>
        </p:blipFill>
        <p:spPr>
          <a:xfrm>
            <a:off x="531150" y="2567862"/>
            <a:ext cx="4455299" cy="2021678"/>
          </a:xfrm>
          <a:prstGeom prst="rect">
            <a:avLst/>
          </a:prstGeom>
          <a:noFill/>
          <a:ln>
            <a:noFill/>
          </a:ln>
        </p:spPr>
      </p:pic>
      <p:sp>
        <p:nvSpPr>
          <p:cNvPr id="298" name="Google Shape;298;p21"/>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99" name="Google Shape;299;p21"/>
          <p:cNvSpPr txBox="1"/>
          <p:nvPr>
            <p:ph type="title"/>
          </p:nvPr>
        </p:nvSpPr>
        <p:spPr>
          <a:xfrm>
            <a:off x="286275" y="611689"/>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Industry in the U.S.</a:t>
            </a:r>
            <a:endParaRPr/>
          </a:p>
          <a:p>
            <a:pPr indent="0" lvl="0" marL="0" rtl="0" algn="l">
              <a:spcBef>
                <a:spcPts val="0"/>
              </a:spcBef>
              <a:spcAft>
                <a:spcPts val="0"/>
              </a:spcAft>
              <a:buClr>
                <a:schemeClr val="dk1"/>
              </a:buClr>
              <a:buSzPts val="1100"/>
              <a:buFont typeface="Arial"/>
              <a:buNone/>
            </a:pPr>
            <a:r>
              <a:rPr lang="en-GB" sz="1800">
                <a:solidFill>
                  <a:srgbClr val="000000"/>
                </a:solidFill>
              </a:rPr>
              <a:t>Grocery store is a retail store that primarily sells food </a:t>
            </a:r>
            <a:endParaRPr sz="1800">
              <a:solidFill>
                <a:srgbClr val="000000"/>
              </a:solidFill>
            </a:endParaRPr>
          </a:p>
        </p:txBody>
      </p:sp>
      <p:sp>
        <p:nvSpPr>
          <p:cNvPr id="300" name="Google Shape;300;p21"/>
          <p:cNvSpPr txBox="1"/>
          <p:nvPr/>
        </p:nvSpPr>
        <p:spPr>
          <a:xfrm>
            <a:off x="478950" y="1583700"/>
            <a:ext cx="4559700" cy="5256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Grocery stores in the U.S. accounted for </a:t>
            </a:r>
            <a:r>
              <a:rPr lang="en-GB">
                <a:solidFill>
                  <a:srgbClr val="FFFF00"/>
                </a:solidFill>
              </a:rPr>
              <a:t>90% </a:t>
            </a:r>
            <a:r>
              <a:rPr lang="en-GB">
                <a:solidFill>
                  <a:srgbClr val="FFFFFF"/>
                </a:solidFill>
              </a:rPr>
              <a:t>of the country’s food and beverage store sales.</a:t>
            </a:r>
            <a:endParaRPr>
              <a:solidFill>
                <a:srgbClr val="FFFFFF"/>
              </a:solidFill>
            </a:endParaRPr>
          </a:p>
        </p:txBody>
      </p:sp>
      <p:sp>
        <p:nvSpPr>
          <p:cNvPr id="301" name="Google Shape;301;p21"/>
          <p:cNvSpPr txBox="1"/>
          <p:nvPr/>
        </p:nvSpPr>
        <p:spPr>
          <a:xfrm>
            <a:off x="5738025" y="1581600"/>
            <a:ext cx="5998800" cy="5256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a:solidFill>
                  <a:srgbClr val="FFFFFF"/>
                </a:solidFill>
              </a:rPr>
              <a:t>Top four players’ sales of the total grocery industry has increased from </a:t>
            </a:r>
            <a:r>
              <a:rPr lang="en-GB">
                <a:solidFill>
                  <a:srgbClr val="FFFF00"/>
                </a:solidFill>
              </a:rPr>
              <a:t>17% </a:t>
            </a:r>
            <a:r>
              <a:rPr lang="en-GB">
                <a:solidFill>
                  <a:srgbClr val="FFFFFF"/>
                </a:solidFill>
              </a:rPr>
              <a:t>in 1992 to around </a:t>
            </a:r>
            <a:r>
              <a:rPr lang="en-GB">
                <a:solidFill>
                  <a:srgbClr val="FFFF00"/>
                </a:solidFill>
              </a:rPr>
              <a:t>31%</a:t>
            </a:r>
            <a:r>
              <a:rPr lang="en-GB">
                <a:solidFill>
                  <a:srgbClr val="FFFFFF"/>
                </a:solidFill>
              </a:rPr>
              <a:t> in 2015.</a:t>
            </a:r>
            <a:endParaRPr>
              <a:solidFill>
                <a:srgbClr val="FFFFFF"/>
              </a:solidFill>
            </a:endParaRPr>
          </a:p>
        </p:txBody>
      </p:sp>
      <p:sp>
        <p:nvSpPr>
          <p:cNvPr id="302" name="Google Shape;302;p21"/>
          <p:cNvSpPr txBox="1"/>
          <p:nvPr/>
        </p:nvSpPr>
        <p:spPr>
          <a:xfrm>
            <a:off x="478950" y="4695750"/>
            <a:ext cx="4559700" cy="15411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rPr>
              <a:t>The grocery industry is mature.</a:t>
            </a:r>
            <a:endParaRPr b="1">
              <a:solidFill>
                <a:schemeClr val="dk1"/>
              </a:solidFill>
            </a:endParaRPr>
          </a:p>
          <a:p>
            <a:pPr indent="-317500" lvl="0" marL="457200" rtl="0" algn="l">
              <a:spcBef>
                <a:spcPts val="0"/>
              </a:spcBef>
              <a:spcAft>
                <a:spcPts val="0"/>
              </a:spcAft>
              <a:buSzPts val="1400"/>
              <a:buChar char="●"/>
            </a:pPr>
            <a:r>
              <a:rPr lang="en-GB"/>
              <a:t>Annual revenue:			584.3 </a:t>
            </a:r>
            <a:r>
              <a:rPr lang="en-GB"/>
              <a:t>billion </a:t>
            </a:r>
            <a:endParaRPr/>
          </a:p>
          <a:p>
            <a:pPr indent="-317500" lvl="0" marL="457200" rtl="0" algn="l">
              <a:spcBef>
                <a:spcPts val="0"/>
              </a:spcBef>
              <a:spcAft>
                <a:spcPts val="0"/>
              </a:spcAft>
              <a:buSzPts val="1400"/>
              <a:buChar char="●"/>
            </a:pPr>
            <a:r>
              <a:rPr lang="en-GB"/>
              <a:t>Profit margin:			1.5% </a:t>
            </a:r>
            <a:endParaRPr/>
          </a:p>
          <a:p>
            <a:pPr indent="-317500" lvl="0" marL="457200" rtl="0" algn="l">
              <a:spcBef>
                <a:spcPts val="0"/>
              </a:spcBef>
              <a:spcAft>
                <a:spcPts val="0"/>
              </a:spcAft>
              <a:buSzPts val="1400"/>
              <a:buChar char="●"/>
            </a:pPr>
            <a:r>
              <a:rPr lang="en-GB"/>
              <a:t>Annual growth:			1.3% </a:t>
            </a:r>
            <a:endParaRPr/>
          </a:p>
          <a:p>
            <a:pPr indent="-317500" lvl="0" marL="457200" rtl="0" algn="l">
              <a:spcBef>
                <a:spcPts val="0"/>
              </a:spcBef>
              <a:spcAft>
                <a:spcPts val="0"/>
              </a:spcAft>
              <a:buClr>
                <a:schemeClr val="dk1"/>
              </a:buClr>
              <a:buSzPts val="1400"/>
              <a:buChar char="●"/>
            </a:pPr>
            <a:r>
              <a:rPr lang="en-GB">
                <a:solidFill>
                  <a:schemeClr val="dk1"/>
                </a:solidFill>
              </a:rPr>
              <a:t>Stores number:			65, 000  </a:t>
            </a:r>
            <a:endParaRPr/>
          </a:p>
          <a:p>
            <a:pPr indent="-317500" lvl="0" marL="457200" rtl="0" algn="l">
              <a:spcBef>
                <a:spcPts val="0"/>
              </a:spcBef>
              <a:spcAft>
                <a:spcPts val="0"/>
              </a:spcAft>
              <a:buSzPts val="1400"/>
              <a:buChar char="●"/>
            </a:pPr>
            <a:r>
              <a:rPr lang="en-GB"/>
              <a:t>Employee number: 		3.4 million</a:t>
            </a:r>
            <a:endParaRPr/>
          </a:p>
        </p:txBody>
      </p:sp>
      <p:sp>
        <p:nvSpPr>
          <p:cNvPr id="303" name="Google Shape;303;p21"/>
          <p:cNvSpPr txBox="1"/>
          <p:nvPr/>
        </p:nvSpPr>
        <p:spPr>
          <a:xfrm>
            <a:off x="5738000" y="5130375"/>
            <a:ext cx="5998800" cy="11067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chemeClr val="dk1"/>
                </a:solidFill>
              </a:rPr>
              <a:t>The grocery industry is fragmented: </a:t>
            </a:r>
            <a:endParaRPr b="1">
              <a:solidFill>
                <a:schemeClr val="dk1"/>
              </a:solidFill>
            </a:endParaRPr>
          </a:p>
          <a:p>
            <a:pPr indent="0" lvl="0" marL="0" rtl="0" algn="ctr">
              <a:lnSpc>
                <a:spcPct val="115000"/>
              </a:lnSpc>
              <a:spcBef>
                <a:spcPts val="0"/>
              </a:spcBef>
              <a:spcAft>
                <a:spcPts val="0"/>
              </a:spcAft>
              <a:buNone/>
            </a:pPr>
            <a:r>
              <a:rPr lang="en-GB"/>
              <a:t>The overwhelming majority of these retailers are small businesses.</a:t>
            </a:r>
            <a:endParaRPr/>
          </a:p>
          <a:p>
            <a:pPr indent="0" lvl="0" marL="0" rtl="0" algn="ctr">
              <a:lnSpc>
                <a:spcPct val="115000"/>
              </a:lnSpc>
              <a:spcBef>
                <a:spcPts val="0"/>
              </a:spcBef>
              <a:spcAft>
                <a:spcPts val="0"/>
              </a:spcAft>
              <a:buNone/>
            </a:pPr>
            <a:r>
              <a:rPr b="1" lang="en-GB"/>
              <a:t>In the Future, the grocery industry will be consolidated:</a:t>
            </a:r>
            <a:endParaRPr b="1"/>
          </a:p>
          <a:p>
            <a:pPr indent="0" lvl="0" marL="0" rtl="0" algn="ctr">
              <a:lnSpc>
                <a:spcPct val="115000"/>
              </a:lnSpc>
              <a:spcBef>
                <a:spcPts val="0"/>
              </a:spcBef>
              <a:spcAft>
                <a:spcPts val="0"/>
              </a:spcAft>
              <a:buNone/>
            </a:pPr>
            <a:r>
              <a:rPr lang="en-GB">
                <a:solidFill>
                  <a:schemeClr val="dk1"/>
                </a:solidFill>
              </a:rPr>
              <a:t>Driven by merger and acquisition activity among the leading operators.</a:t>
            </a:r>
            <a:endParaRPr b="1">
              <a:solidFill>
                <a:schemeClr val="dk1"/>
              </a:solidFill>
            </a:endParaRPr>
          </a:p>
        </p:txBody>
      </p:sp>
      <p:pic>
        <p:nvPicPr>
          <p:cNvPr id="304" name="Google Shape;304;p21"/>
          <p:cNvPicPr preferRelativeResize="0"/>
          <p:nvPr/>
        </p:nvPicPr>
        <p:blipFill>
          <a:blip r:embed="rId4">
            <a:alphaModFix/>
          </a:blip>
          <a:stretch>
            <a:fillRect/>
          </a:stretch>
        </p:blipFill>
        <p:spPr>
          <a:xfrm>
            <a:off x="5830850" y="2120800"/>
            <a:ext cx="4308590" cy="2976588"/>
          </a:xfrm>
          <a:prstGeom prst="rect">
            <a:avLst/>
          </a:prstGeom>
          <a:noFill/>
          <a:ln>
            <a:noFill/>
          </a:ln>
        </p:spPr>
      </p:pic>
      <p:sp>
        <p:nvSpPr>
          <p:cNvPr id="305" name="Google Shape;305;p21"/>
          <p:cNvSpPr txBox="1"/>
          <p:nvPr/>
        </p:nvSpPr>
        <p:spPr>
          <a:xfrm>
            <a:off x="10193150" y="2263050"/>
            <a:ext cx="1560600" cy="26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t>Top four players:</a:t>
            </a:r>
            <a:endParaRPr sz="1200"/>
          </a:p>
          <a:p>
            <a:pPr indent="0" lvl="0" marL="0" rtl="0" algn="ctr">
              <a:spcBef>
                <a:spcPts val="0"/>
              </a:spcBef>
              <a:spcAft>
                <a:spcPts val="0"/>
              </a:spcAft>
              <a:buNone/>
            </a:pPr>
            <a:r>
              <a:rPr lang="en-GB" sz="1200"/>
              <a:t>(31%)</a:t>
            </a:r>
            <a:endParaRPr sz="1200"/>
          </a:p>
          <a:p>
            <a:pPr indent="0" lvl="0" marL="0" rtl="0" algn="ctr">
              <a:spcBef>
                <a:spcPts val="0"/>
              </a:spcBef>
              <a:spcAft>
                <a:spcPts val="0"/>
              </a:spcAft>
              <a:buNone/>
            </a:pPr>
            <a:r>
              <a:rPr lang="en-GB" sz="1200">
                <a:solidFill>
                  <a:schemeClr val="dk1"/>
                </a:solidFill>
              </a:rPr>
              <a:t>The Kroger Co. (15.4%)</a:t>
            </a:r>
            <a:endParaRPr sz="1200">
              <a:solidFill>
                <a:schemeClr val="dk1"/>
              </a:solidFill>
            </a:endParaRPr>
          </a:p>
          <a:p>
            <a:pPr indent="0" lvl="0" marL="0" rtl="0" algn="ctr">
              <a:spcBef>
                <a:spcPts val="0"/>
              </a:spcBef>
              <a:spcAft>
                <a:spcPts val="0"/>
              </a:spcAft>
              <a:buNone/>
            </a:pPr>
            <a:r>
              <a:rPr lang="en-GB" sz="1200">
                <a:solidFill>
                  <a:schemeClr val="dk1"/>
                </a:solidFill>
              </a:rPr>
              <a:t>Safeway (6.6%)</a:t>
            </a:r>
            <a:endParaRPr sz="1200">
              <a:solidFill>
                <a:schemeClr val="dk1"/>
              </a:solidFill>
            </a:endParaRPr>
          </a:p>
          <a:p>
            <a:pPr indent="0" lvl="0" marL="0" rtl="0" algn="ctr">
              <a:spcBef>
                <a:spcPts val="0"/>
              </a:spcBef>
              <a:spcAft>
                <a:spcPts val="0"/>
              </a:spcAft>
              <a:buNone/>
            </a:pPr>
            <a:r>
              <a:rPr lang="en-GB" sz="1200">
                <a:solidFill>
                  <a:schemeClr val="dk1"/>
                </a:solidFill>
              </a:rPr>
              <a:t>Publix Super (5.5%)</a:t>
            </a:r>
            <a:endParaRPr sz="1200">
              <a:solidFill>
                <a:schemeClr val="dk1"/>
              </a:solidFill>
            </a:endParaRPr>
          </a:p>
          <a:p>
            <a:pPr indent="0" lvl="0" marL="0" rtl="0" algn="ctr">
              <a:spcBef>
                <a:spcPts val="0"/>
              </a:spcBef>
              <a:spcAft>
                <a:spcPts val="0"/>
              </a:spcAft>
              <a:buNone/>
            </a:pPr>
            <a:r>
              <a:rPr lang="en-GB" sz="1200">
                <a:solidFill>
                  <a:schemeClr val="dk1"/>
                </a:solidFill>
              </a:rPr>
              <a:t>Delhaize America LLC.</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marR="0" rtl="0" algn="ctr">
              <a:lnSpc>
                <a:spcPct val="100000"/>
              </a:lnSpc>
              <a:spcBef>
                <a:spcPts val="0"/>
              </a:spcBef>
              <a:spcAft>
                <a:spcPts val="0"/>
              </a:spcAft>
              <a:buNone/>
            </a:pPr>
            <a:r>
              <a:rPr lang="en-GB" sz="1200">
                <a:solidFill>
                  <a:schemeClr val="dk1"/>
                </a:solidFill>
              </a:rPr>
              <a:t>Main players:</a:t>
            </a:r>
            <a:endParaRPr sz="1200">
              <a:solidFill>
                <a:schemeClr val="dk1"/>
              </a:solidFill>
            </a:endParaRPr>
          </a:p>
          <a:p>
            <a:pPr indent="0" lvl="0" marL="0" marR="0" rtl="0" algn="ctr">
              <a:lnSpc>
                <a:spcPct val="100000"/>
              </a:lnSpc>
              <a:spcBef>
                <a:spcPts val="0"/>
              </a:spcBef>
              <a:spcAft>
                <a:spcPts val="0"/>
              </a:spcAft>
              <a:buNone/>
            </a:pPr>
            <a:r>
              <a:rPr lang="en-GB" sz="1200">
                <a:solidFill>
                  <a:schemeClr val="dk1"/>
                </a:solidFill>
              </a:rPr>
              <a:t>(69%)</a:t>
            </a:r>
            <a:endParaRPr sz="1200">
              <a:solidFill>
                <a:schemeClr val="dk1"/>
              </a:solidFill>
            </a:endParaRPr>
          </a:p>
          <a:p>
            <a:pPr indent="0" lvl="0" marL="0" marR="0" rtl="0" algn="ctr">
              <a:lnSpc>
                <a:spcPct val="100000"/>
              </a:lnSpc>
              <a:spcBef>
                <a:spcPts val="0"/>
              </a:spcBef>
              <a:spcAft>
                <a:spcPts val="0"/>
              </a:spcAft>
              <a:buClr>
                <a:srgbClr val="000000"/>
              </a:buClr>
              <a:buSzPts val="1100"/>
              <a:buFont typeface="Arial"/>
              <a:buNone/>
            </a:pPr>
            <a:r>
              <a:rPr lang="en-GB" sz="1200">
                <a:solidFill>
                  <a:schemeClr val="dk1"/>
                </a:solidFill>
              </a:rPr>
              <a:t>Small- to medium-sized local market operators.</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t/>
            </a:r>
            <a:endParaRPr sz="1200"/>
          </a:p>
        </p:txBody>
      </p:sp>
      <p:sp>
        <p:nvSpPr>
          <p:cNvPr id="306" name="Google Shape;306;p21"/>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307" name="Google Shape;307;p21"/>
          <p:cNvSpPr txBox="1"/>
          <p:nvPr/>
        </p:nvSpPr>
        <p:spPr>
          <a:xfrm>
            <a:off x="247650" y="6339000"/>
            <a:ext cx="7715400" cy="35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Anon, (2017). “2015 Retail Industry Report”. [online] Available at: http://www.globalmna.com/assets/2015retailindustryreport.pdf [Accessed 29 Oct. 2017].； </a:t>
            </a:r>
            <a:r>
              <a:rPr lang="en-GB" sz="800">
                <a:solidFill>
                  <a:srgbClr val="666666"/>
                </a:solidFill>
                <a:highlight>
                  <a:srgbClr val="FFFFFF"/>
                </a:highlight>
              </a:rPr>
              <a:t>The Kroger Co.: From Corner Store to Supermarket Giant Available at </a:t>
            </a:r>
            <a:r>
              <a:rPr lang="en-GB" sz="800" u="sng">
                <a:solidFill>
                  <a:srgbClr val="666666"/>
                </a:solidFill>
                <a:highlight>
                  <a:srgbClr val="FFFFFF"/>
                </a:highlight>
                <a:hlinkClick r:id="rId5"/>
              </a:rPr>
              <a:t>http://marketrealist.com/2015/10/online-grocery-retail-a-future-sales-driver-for-kroger/</a:t>
            </a:r>
            <a:r>
              <a:rPr lang="en-GB" sz="800">
                <a:solidFill>
                  <a:srgbClr val="666666"/>
                </a:solidFill>
                <a:highlight>
                  <a:srgbClr val="FFFFFF"/>
                </a:highlight>
              </a:rPr>
              <a:t> </a:t>
            </a:r>
            <a:endParaRPr sz="800">
              <a:solidFill>
                <a:srgbClr val="666666"/>
              </a:solidFill>
              <a:highlight>
                <a:srgbClr val="FFFFFF"/>
              </a:highlight>
            </a:endParaRPr>
          </a:p>
          <a:p>
            <a:pPr indent="0" lvl="0" marL="0" rtl="0" algn="l">
              <a:spcBef>
                <a:spcPts val="0"/>
              </a:spcBef>
              <a:spcAft>
                <a:spcPts val="0"/>
              </a:spcAft>
              <a:buNone/>
            </a:pPr>
            <a:r>
              <a:t/>
            </a:r>
            <a:endParaRPr sz="8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2"/>
          <p:cNvSpPr/>
          <p:nvPr/>
        </p:nvSpPr>
        <p:spPr>
          <a:xfrm>
            <a:off x="6323025" y="39906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314" name="Google Shape;314;p22"/>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Industry in the U.S. </a:t>
            </a:r>
            <a:endParaRPr/>
          </a:p>
          <a:p>
            <a:pPr indent="0" lvl="0" marL="0" marR="0" rtl="0" algn="l">
              <a:lnSpc>
                <a:spcPct val="100000"/>
              </a:lnSpc>
              <a:spcBef>
                <a:spcPts val="0"/>
              </a:spcBef>
              <a:spcAft>
                <a:spcPts val="0"/>
              </a:spcAft>
              <a:buClr>
                <a:schemeClr val="dk1"/>
              </a:buClr>
              <a:buFont typeface="Arial"/>
              <a:buNone/>
            </a:pPr>
            <a:r>
              <a:rPr lang="en-GB" sz="1800"/>
              <a:t>Porter’s Five Forces</a:t>
            </a:r>
            <a:endParaRPr sz="1800"/>
          </a:p>
        </p:txBody>
      </p:sp>
      <p:sp>
        <p:nvSpPr>
          <p:cNvPr id="315" name="Google Shape;315;p22"/>
          <p:cNvSpPr/>
          <p:nvPr/>
        </p:nvSpPr>
        <p:spPr>
          <a:xfrm>
            <a:off x="6323025" y="15054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452450" y="15054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452450" y="39906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4647451" y="2416875"/>
            <a:ext cx="2903100" cy="29031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GB">
                <a:solidFill>
                  <a:schemeClr val="lt1"/>
                </a:solidFill>
              </a:rPr>
              <a:t>Intensity of Competitive Rivalry</a:t>
            </a:r>
            <a:endParaRPr b="1">
              <a:solidFill>
                <a:schemeClr val="lt1"/>
              </a:solidFill>
            </a:endParaRPr>
          </a:p>
          <a:p>
            <a:pPr indent="0" lvl="0" marL="0" rtl="0" algn="ctr">
              <a:spcBef>
                <a:spcPts val="0"/>
              </a:spcBef>
              <a:spcAft>
                <a:spcPts val="0"/>
              </a:spcAft>
              <a:buNone/>
            </a:pPr>
            <a:r>
              <a:rPr lang="en-GB" sz="1200">
                <a:solidFill>
                  <a:srgbClr val="CCCCCC"/>
                </a:solidFill>
              </a:rPr>
              <a:t>e.g. The Kroger.Co</a:t>
            </a:r>
            <a:endParaRPr sz="1200">
              <a:solidFill>
                <a:srgbClr val="CCCCCC"/>
              </a:solidFill>
            </a:endParaRPr>
          </a:p>
          <a:p>
            <a:pPr indent="0" lvl="0" marL="0" rtl="0" algn="ctr">
              <a:spcBef>
                <a:spcPts val="0"/>
              </a:spcBef>
              <a:spcAft>
                <a:spcPts val="0"/>
              </a:spcAft>
              <a:buNone/>
            </a:pPr>
            <a:r>
              <a:rPr lang="en-GB" sz="1200">
                <a:solidFill>
                  <a:srgbClr val="CCCCCC"/>
                </a:solidFill>
              </a:rPr>
              <a:t>Safeway Inc</a:t>
            </a:r>
            <a:endParaRPr sz="1200">
              <a:solidFill>
                <a:srgbClr val="CCCCCC"/>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Clr>
                <a:srgbClr val="000000"/>
              </a:buClr>
              <a:buSzPts val="1100"/>
              <a:buFont typeface="Arial"/>
              <a:buNone/>
            </a:pPr>
            <a:r>
              <a:t/>
            </a:r>
            <a:endParaRPr>
              <a:solidFill>
                <a:schemeClr val="lt1"/>
              </a:solidFill>
            </a:endParaRPr>
          </a:p>
        </p:txBody>
      </p:sp>
      <p:sp>
        <p:nvSpPr>
          <p:cNvPr id="319" name="Google Shape;319;p22"/>
          <p:cNvSpPr txBox="1"/>
          <p:nvPr/>
        </p:nvSpPr>
        <p:spPr>
          <a:xfrm>
            <a:off x="376250" y="14292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Threats of New Entrants</a:t>
            </a:r>
            <a:endParaRPr b="1">
              <a:solidFill>
                <a:schemeClr val="lt1"/>
              </a:solidFill>
            </a:endParaRPr>
          </a:p>
        </p:txBody>
      </p:sp>
      <p:sp>
        <p:nvSpPr>
          <p:cNvPr id="320" name="Google Shape;320;p22"/>
          <p:cNvSpPr txBox="1"/>
          <p:nvPr/>
        </p:nvSpPr>
        <p:spPr>
          <a:xfrm>
            <a:off x="9576525" y="143712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Threats of </a:t>
            </a:r>
            <a:r>
              <a:rPr b="1" lang="en-GB">
                <a:solidFill>
                  <a:schemeClr val="lt1"/>
                </a:solidFill>
              </a:rPr>
              <a:t>Substitutes</a:t>
            </a:r>
            <a:endParaRPr b="1">
              <a:solidFill>
                <a:schemeClr val="lt1"/>
              </a:solidFill>
            </a:endParaRPr>
          </a:p>
        </p:txBody>
      </p:sp>
      <p:sp>
        <p:nvSpPr>
          <p:cNvPr id="321" name="Google Shape;321;p22"/>
          <p:cNvSpPr txBox="1"/>
          <p:nvPr/>
        </p:nvSpPr>
        <p:spPr>
          <a:xfrm>
            <a:off x="357950" y="5933200"/>
            <a:ext cx="2903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Suppliers</a:t>
            </a:r>
            <a:endParaRPr b="1">
              <a:solidFill>
                <a:schemeClr val="lt1"/>
              </a:solidFill>
            </a:endParaRPr>
          </a:p>
        </p:txBody>
      </p:sp>
      <p:sp>
        <p:nvSpPr>
          <p:cNvPr id="322" name="Google Shape;322;p22"/>
          <p:cNvSpPr txBox="1"/>
          <p:nvPr/>
        </p:nvSpPr>
        <p:spPr>
          <a:xfrm>
            <a:off x="9096600" y="5933200"/>
            <a:ext cx="267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Buyers</a:t>
            </a:r>
            <a:endParaRPr b="1">
              <a:solidFill>
                <a:schemeClr val="lt1"/>
              </a:solidFill>
            </a:endParaRPr>
          </a:p>
        </p:txBody>
      </p:sp>
      <p:sp>
        <p:nvSpPr>
          <p:cNvPr id="323" name="Google Shape;323;p22"/>
          <p:cNvSpPr txBox="1"/>
          <p:nvPr/>
        </p:nvSpPr>
        <p:spPr>
          <a:xfrm>
            <a:off x="4820700" y="3442525"/>
            <a:ext cx="2556600" cy="16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Low market concentration.</a:t>
            </a:r>
            <a:endParaRPr>
              <a:solidFill>
                <a:schemeClr val="lt1"/>
              </a:solidFill>
            </a:endParaRPr>
          </a:p>
          <a:p>
            <a:pPr indent="0" lvl="0" marL="0" rtl="0" algn="ctr">
              <a:spcBef>
                <a:spcPts val="0"/>
              </a:spcBef>
              <a:spcAft>
                <a:spcPts val="0"/>
              </a:spcAft>
              <a:buClr>
                <a:schemeClr val="dk1"/>
              </a:buClr>
              <a:buSzPts val="1100"/>
              <a:buFont typeface="Arial"/>
              <a:buNone/>
            </a:pPr>
            <a:r>
              <a:rPr lang="en-GB">
                <a:solidFill>
                  <a:schemeClr val="lt1"/>
                </a:solidFill>
              </a:rPr>
              <a:t>Low diversity of competitors.</a:t>
            </a:r>
            <a:endParaRPr>
              <a:solidFill>
                <a:schemeClr val="lt1"/>
              </a:solidFill>
            </a:endParaRPr>
          </a:p>
          <a:p>
            <a:pPr indent="0" lvl="0" marL="0" rtl="0" algn="ctr">
              <a:spcBef>
                <a:spcPts val="0"/>
              </a:spcBef>
              <a:spcAft>
                <a:spcPts val="0"/>
              </a:spcAft>
              <a:buClr>
                <a:schemeClr val="dk1"/>
              </a:buClr>
              <a:buSzPts val="1100"/>
              <a:buFont typeface="Arial"/>
              <a:buNone/>
            </a:pPr>
            <a:r>
              <a:rPr lang="en-GB">
                <a:solidFill>
                  <a:schemeClr val="lt1"/>
                </a:solidFill>
              </a:rPr>
              <a:t>Homogeneous products.</a:t>
            </a:r>
            <a:endParaRPr>
              <a:solidFill>
                <a:schemeClr val="lt1"/>
              </a:solidFill>
            </a:endParaRPr>
          </a:p>
          <a:p>
            <a:pPr indent="0" lvl="0" marL="0" rtl="0" algn="ctr">
              <a:spcBef>
                <a:spcPts val="0"/>
              </a:spcBef>
              <a:spcAft>
                <a:spcPts val="0"/>
              </a:spcAft>
              <a:buClr>
                <a:schemeClr val="dk1"/>
              </a:buClr>
              <a:buSzPts val="1100"/>
              <a:buFont typeface="Arial"/>
              <a:buNone/>
            </a:pPr>
            <a:r>
              <a:t/>
            </a:r>
            <a:endParaRPr>
              <a:solidFill>
                <a:schemeClr val="lt1"/>
              </a:solidFill>
            </a:endParaRPr>
          </a:p>
          <a:p>
            <a:pPr indent="0" lvl="0" marL="0" rtl="0" algn="ctr">
              <a:spcBef>
                <a:spcPts val="0"/>
              </a:spcBef>
              <a:spcAft>
                <a:spcPts val="0"/>
              </a:spcAft>
              <a:buNone/>
            </a:pPr>
            <a:r>
              <a:rPr lang="en-GB">
                <a:solidFill>
                  <a:srgbClr val="FFFF00"/>
                </a:solidFill>
              </a:rPr>
              <a:t>→</a:t>
            </a:r>
            <a:r>
              <a:rPr lang="en-GB">
                <a:solidFill>
                  <a:schemeClr val="lt1"/>
                </a:solidFill>
              </a:rPr>
              <a:t> </a:t>
            </a:r>
            <a:r>
              <a:rPr b="1" lang="en-GB">
                <a:solidFill>
                  <a:srgbClr val="FFFF00"/>
                </a:solidFill>
              </a:rPr>
              <a:t>FIerce competition </a:t>
            </a:r>
            <a:endParaRPr b="1">
              <a:solidFill>
                <a:srgbClr val="FFFF00"/>
              </a:solidFill>
            </a:endParaRPr>
          </a:p>
          <a:p>
            <a:pPr indent="0" lvl="0" marL="0" rtl="0" algn="ctr">
              <a:spcBef>
                <a:spcPts val="0"/>
              </a:spcBef>
              <a:spcAft>
                <a:spcPts val="0"/>
              </a:spcAft>
              <a:buNone/>
            </a:pPr>
            <a:r>
              <a:rPr b="1" lang="en-GB">
                <a:solidFill>
                  <a:srgbClr val="FFFF00"/>
                </a:solidFill>
              </a:rPr>
              <a:t>→ Price war</a:t>
            </a:r>
            <a:endParaRPr b="1">
              <a:solidFill>
                <a:srgbClr val="FFFF00"/>
              </a:solidFill>
            </a:endParaRPr>
          </a:p>
        </p:txBody>
      </p:sp>
      <p:sp>
        <p:nvSpPr>
          <p:cNvPr id="324" name="Google Shape;324;p22"/>
          <p:cNvSpPr txBox="1"/>
          <p:nvPr/>
        </p:nvSpPr>
        <p:spPr>
          <a:xfrm>
            <a:off x="928200" y="1885000"/>
            <a:ext cx="3459600" cy="18132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t>Low barrier to entry</a:t>
            </a:r>
            <a:endParaRPr/>
          </a:p>
          <a:p>
            <a:pPr indent="-317500" lvl="0" marL="457200" rtl="0" algn="l">
              <a:lnSpc>
                <a:spcPct val="115000"/>
              </a:lnSpc>
              <a:spcBef>
                <a:spcPts val="0"/>
              </a:spcBef>
              <a:spcAft>
                <a:spcPts val="0"/>
              </a:spcAft>
              <a:buSzPts val="1400"/>
              <a:buChar char="-"/>
            </a:pPr>
            <a:r>
              <a:rPr lang="en-GB"/>
              <a:t>No license required </a:t>
            </a:r>
            <a:endParaRPr/>
          </a:p>
          <a:p>
            <a:pPr indent="-317500" lvl="0" marL="457200" rtl="0" algn="l">
              <a:lnSpc>
                <a:spcPct val="115000"/>
              </a:lnSpc>
              <a:spcBef>
                <a:spcPts val="0"/>
              </a:spcBef>
              <a:spcAft>
                <a:spcPts val="0"/>
              </a:spcAft>
              <a:buSzPts val="1400"/>
              <a:buChar char="-"/>
            </a:pPr>
            <a:r>
              <a:rPr lang="en-GB"/>
              <a:t>Low taxes, low initial investment</a:t>
            </a:r>
            <a:endParaRPr/>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GB"/>
              <a:t>New entrants lack competitiveness</a:t>
            </a:r>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Life cycle stage(mature)</a:t>
            </a:r>
            <a:endParaRPr>
              <a:solidFill>
                <a:schemeClr val="dk1"/>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Consolidation of market</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325" name="Google Shape;325;p22"/>
          <p:cNvSpPr txBox="1"/>
          <p:nvPr/>
        </p:nvSpPr>
        <p:spPr>
          <a:xfrm>
            <a:off x="7626900" y="1894300"/>
            <a:ext cx="3939600" cy="1674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Internal substitute: healthier food</a:t>
            </a:r>
            <a:endParaRPr b="1"/>
          </a:p>
          <a:p>
            <a:pPr indent="-317500" lvl="0" marL="457200" rtl="0" algn="l">
              <a:lnSpc>
                <a:spcPct val="115000"/>
              </a:lnSpc>
              <a:spcBef>
                <a:spcPts val="0"/>
              </a:spcBef>
              <a:spcAft>
                <a:spcPts val="0"/>
              </a:spcAft>
              <a:buSzPts val="1400"/>
              <a:buChar char="-"/>
            </a:pPr>
            <a:r>
              <a:rPr lang="en-GB"/>
              <a:t>Local farmers</a:t>
            </a:r>
            <a:endParaRPr/>
          </a:p>
          <a:p>
            <a:pPr indent="-317500" lvl="0" marL="457200" rtl="0" algn="l">
              <a:lnSpc>
                <a:spcPct val="115000"/>
              </a:lnSpc>
              <a:spcBef>
                <a:spcPts val="0"/>
              </a:spcBef>
              <a:spcAft>
                <a:spcPts val="0"/>
              </a:spcAft>
              <a:buSzPts val="1400"/>
              <a:buChar char="-"/>
            </a:pPr>
            <a:r>
              <a:rPr b="1" lang="en-GB">
                <a:solidFill>
                  <a:srgbClr val="FF0000"/>
                </a:solidFill>
              </a:rPr>
              <a:t>Natural and organic food</a:t>
            </a:r>
            <a:endParaRPr b="1">
              <a:solidFill>
                <a:srgbClr val="FF0000"/>
              </a:solidFill>
            </a:endParaRPr>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GB"/>
              <a:t>External substitute: cheaper, convenience</a:t>
            </a:r>
            <a:endParaRPr b="1"/>
          </a:p>
          <a:p>
            <a:pPr indent="-317500" lvl="0" marL="457200" rtl="0" algn="l">
              <a:lnSpc>
                <a:spcPct val="115000"/>
              </a:lnSpc>
              <a:spcBef>
                <a:spcPts val="0"/>
              </a:spcBef>
              <a:spcAft>
                <a:spcPts val="0"/>
              </a:spcAft>
              <a:buSzPts val="1400"/>
              <a:buChar char="-"/>
            </a:pPr>
            <a:r>
              <a:rPr lang="en-GB"/>
              <a:t>Warehouse clubs, </a:t>
            </a:r>
            <a:r>
              <a:rPr b="1" lang="en-GB">
                <a:solidFill>
                  <a:srgbClr val="FF0000"/>
                </a:solidFill>
              </a:rPr>
              <a:t>supercenters</a:t>
            </a:r>
            <a:endParaRPr b="1">
              <a:solidFill>
                <a:srgbClr val="FF0000"/>
              </a:solidFill>
            </a:endParaRPr>
          </a:p>
          <a:p>
            <a:pPr indent="-317500" lvl="0" marL="457200" rtl="0" algn="l">
              <a:lnSpc>
                <a:spcPct val="115000"/>
              </a:lnSpc>
              <a:spcBef>
                <a:spcPts val="0"/>
              </a:spcBef>
              <a:spcAft>
                <a:spcPts val="0"/>
              </a:spcAft>
              <a:buSzPts val="1400"/>
              <a:buChar char="-"/>
            </a:pPr>
            <a:r>
              <a:rPr lang="en-GB"/>
              <a:t>One-stop-shop</a:t>
            </a:r>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326" name="Google Shape;326;p22"/>
          <p:cNvSpPr txBox="1"/>
          <p:nvPr/>
        </p:nvSpPr>
        <p:spPr>
          <a:xfrm>
            <a:off x="7638450" y="4440625"/>
            <a:ext cx="3939600" cy="12510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High customer bargaining power</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low switching cost of customers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Well informed about the product</a:t>
            </a:r>
            <a:endParaRPr>
              <a:solidFill>
                <a:schemeClr val="dk1"/>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Price sensitive</a:t>
            </a:r>
            <a:endParaRPr b="1">
              <a:solidFill>
                <a:srgbClr val="FF0000"/>
              </a:solidFill>
            </a:endParaRPr>
          </a:p>
        </p:txBody>
      </p:sp>
      <p:sp>
        <p:nvSpPr>
          <p:cNvPr id="327" name="Google Shape;327;p22"/>
          <p:cNvSpPr txBox="1"/>
          <p:nvPr/>
        </p:nvSpPr>
        <p:spPr>
          <a:xfrm>
            <a:off x="936450" y="4478725"/>
            <a:ext cx="3623100" cy="11748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Low bargaining power of suppliers</a:t>
            </a:r>
            <a:endParaRPr b="1">
              <a:solidFill>
                <a:schemeClr val="dk1"/>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High switching cost of suppliers</a:t>
            </a:r>
            <a:endParaRPr b="1">
              <a:solidFill>
                <a:srgbClr val="FF0000"/>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Agriculture market is fragmented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Expanding supply chain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328" name="Google Shape;328;p22"/>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23"/>
          <p:cNvPicPr preferRelativeResize="0"/>
          <p:nvPr/>
        </p:nvPicPr>
        <p:blipFill rotWithShape="1">
          <a:blip r:embed="rId3">
            <a:alphaModFix/>
          </a:blip>
          <a:srcRect b="3864" l="0" r="1166" t="0"/>
          <a:stretch/>
        </p:blipFill>
        <p:spPr>
          <a:xfrm>
            <a:off x="385725" y="1608075"/>
            <a:ext cx="5708700" cy="1734748"/>
          </a:xfrm>
          <a:prstGeom prst="rect">
            <a:avLst/>
          </a:prstGeom>
          <a:noFill/>
          <a:ln cap="flat" cmpd="sng" w="28575">
            <a:solidFill>
              <a:srgbClr val="1C4587"/>
            </a:solidFill>
            <a:prstDash val="solid"/>
            <a:round/>
            <a:headEnd len="sm" w="sm" type="none"/>
            <a:tailEnd len="sm" w="sm" type="none"/>
          </a:ln>
        </p:spPr>
      </p:pic>
      <p:sp>
        <p:nvSpPr>
          <p:cNvPr id="334" name="Google Shape;334;p23"/>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335" name="Google Shape;335;p23"/>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Industry in the U.S. </a:t>
            </a:r>
            <a:endParaRPr/>
          </a:p>
          <a:p>
            <a:pPr indent="0" lvl="0" marL="0" marR="0" rtl="0" algn="l">
              <a:lnSpc>
                <a:spcPct val="100000"/>
              </a:lnSpc>
              <a:spcBef>
                <a:spcPts val="0"/>
              </a:spcBef>
              <a:spcAft>
                <a:spcPts val="0"/>
              </a:spcAft>
              <a:buClr>
                <a:schemeClr val="dk1"/>
              </a:buClr>
              <a:buFont typeface="Arial"/>
              <a:buNone/>
            </a:pPr>
            <a:r>
              <a:rPr lang="en-GB" sz="1800"/>
              <a:t>Current Trends and Key Takeaways</a:t>
            </a:r>
            <a:endParaRPr sz="1800"/>
          </a:p>
        </p:txBody>
      </p:sp>
      <p:sp>
        <p:nvSpPr>
          <p:cNvPr id="336" name="Google Shape;336;p23"/>
          <p:cNvSpPr txBox="1"/>
          <p:nvPr/>
        </p:nvSpPr>
        <p:spPr>
          <a:xfrm>
            <a:off x="6353725" y="1608000"/>
            <a:ext cx="5414100" cy="1734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a:solidFill>
                  <a:schemeClr val="dk1"/>
                </a:solidFill>
              </a:rPr>
              <a:t>⬆ Segment revenue: </a:t>
            </a:r>
            <a:r>
              <a:rPr lang="en-GB">
                <a:solidFill>
                  <a:schemeClr val="dk1"/>
                </a:solidFill>
              </a:rPr>
              <a:t>with an annual rate of </a:t>
            </a:r>
            <a:r>
              <a:rPr b="1" lang="en-GB">
                <a:solidFill>
                  <a:schemeClr val="dk1"/>
                </a:solidFill>
              </a:rPr>
              <a:t>0.8%</a:t>
            </a:r>
            <a:r>
              <a:rPr lang="en-GB">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GB">
                <a:solidFill>
                  <a:schemeClr val="dk1"/>
                </a:solidFill>
              </a:rPr>
              <a:t>⬇</a:t>
            </a:r>
            <a:r>
              <a:rPr b="1" lang="en-GB">
                <a:solidFill>
                  <a:schemeClr val="dk1"/>
                </a:solidFill>
              </a:rPr>
              <a:t> Segment profitability: </a:t>
            </a:r>
            <a:r>
              <a:rPr lang="en-GB">
                <a:solidFill>
                  <a:schemeClr val="dk1"/>
                </a:solidFill>
              </a:rPr>
              <a:t>with increasing promotional activity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GB">
                <a:solidFill>
                  <a:schemeClr val="dk1"/>
                </a:solidFill>
              </a:rPr>
              <a:t>⬆</a:t>
            </a:r>
            <a:r>
              <a:rPr b="1" lang="en-GB">
                <a:solidFill>
                  <a:schemeClr val="dk1"/>
                </a:solidFill>
              </a:rPr>
              <a:t> New entrants growth</a:t>
            </a:r>
            <a:r>
              <a:rPr lang="en-GB">
                <a:solidFill>
                  <a:schemeClr val="dk1"/>
                </a:solidFill>
              </a:rPr>
              <a:t>: with an annual rate of </a:t>
            </a:r>
            <a:r>
              <a:rPr b="1" lang="en-GB">
                <a:solidFill>
                  <a:schemeClr val="dk1"/>
                </a:solidFill>
              </a:rPr>
              <a:t>0.1%</a:t>
            </a:r>
            <a:r>
              <a:rPr lang="en-GB">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GB">
                <a:solidFill>
                  <a:schemeClr val="dk1"/>
                </a:solidFill>
              </a:rPr>
              <a:t>⬆ </a:t>
            </a:r>
            <a:r>
              <a:rPr b="1" lang="en-GB">
                <a:solidFill>
                  <a:schemeClr val="dk1"/>
                </a:solidFill>
              </a:rPr>
              <a:t>M&amp;A activity: </a:t>
            </a:r>
            <a:r>
              <a:rPr lang="en-GB">
                <a:solidFill>
                  <a:schemeClr val="dk1"/>
                </a:solidFill>
              </a:rPr>
              <a:t>to gain economies of scale. </a:t>
            </a:r>
            <a:endParaRPr>
              <a:solidFill>
                <a:schemeClr val="dk1"/>
              </a:solidFill>
            </a:endParaRPr>
          </a:p>
        </p:txBody>
      </p:sp>
      <p:sp>
        <p:nvSpPr>
          <p:cNvPr id="337" name="Google Shape;337;p23"/>
          <p:cNvSpPr txBox="1"/>
          <p:nvPr/>
        </p:nvSpPr>
        <p:spPr>
          <a:xfrm>
            <a:off x="417825" y="3737650"/>
            <a:ext cx="57087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https://www.foodtechconnect.com/wp-content/uploads/2012/05/OTAinfographiclarge1.jpeg</a:t>
            </a:r>
            <a:endParaRPr/>
          </a:p>
        </p:txBody>
      </p:sp>
      <p:sp>
        <p:nvSpPr>
          <p:cNvPr id="338" name="Google Shape;338;p23"/>
          <p:cNvSpPr txBox="1"/>
          <p:nvPr/>
        </p:nvSpPr>
        <p:spPr>
          <a:xfrm>
            <a:off x="401850" y="3737650"/>
            <a:ext cx="5724600" cy="2571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1100"/>
              <a:buFont typeface="Arial"/>
              <a:buNone/>
            </a:pPr>
            <a:r>
              <a:rPr lang="en-GB">
                <a:solidFill>
                  <a:schemeClr val="dk1"/>
                </a:solidFill>
              </a:rPr>
              <a:t>⬇ </a:t>
            </a:r>
            <a:r>
              <a:rPr b="1" lang="en-GB">
                <a:solidFill>
                  <a:schemeClr val="dk1"/>
                </a:solidFill>
              </a:rPr>
              <a:t>Average supermarket square feet  </a:t>
            </a:r>
            <a:endParaRPr b="1">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rPr>
              <a:t>⬆ </a:t>
            </a:r>
            <a:r>
              <a:rPr b="1" lang="en-GB">
                <a:solidFill>
                  <a:schemeClr val="dk1"/>
                </a:solidFill>
              </a:rPr>
              <a:t>Natural and organic foods</a:t>
            </a:r>
            <a:r>
              <a:rPr lang="en-GB">
                <a:solidFill>
                  <a:schemeClr val="dk1"/>
                </a:solidFill>
              </a:rPr>
              <a:t>: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7.9% </a:t>
            </a:r>
            <a:r>
              <a:rPr lang="en-GB">
                <a:solidFill>
                  <a:schemeClr val="dk1"/>
                </a:solidFill>
              </a:rPr>
              <a:t>increase from 2015 to 2016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8000 </a:t>
            </a:r>
            <a:r>
              <a:rPr lang="en-GB">
                <a:solidFill>
                  <a:schemeClr val="dk1"/>
                </a:solidFill>
              </a:rPr>
              <a:t>local farms in the USA</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50%</a:t>
            </a:r>
            <a:r>
              <a:rPr lang="en-GB">
                <a:solidFill>
                  <a:schemeClr val="dk1"/>
                </a:solidFill>
              </a:rPr>
              <a:t> Americans intend to eat healthier</a:t>
            </a:r>
            <a:endParaRPr>
              <a:solidFill>
                <a:schemeClr val="dk1"/>
              </a:solidFill>
            </a:endParaRPr>
          </a:p>
          <a:p>
            <a:pPr indent="0" lvl="0" marL="0" rtl="0" algn="l">
              <a:lnSpc>
                <a:spcPct val="150000"/>
              </a:lnSpc>
              <a:spcBef>
                <a:spcPts val="0"/>
              </a:spcBef>
              <a:spcAft>
                <a:spcPts val="0"/>
              </a:spcAft>
              <a:buNone/>
            </a:pPr>
            <a:r>
              <a:rPr lang="en-GB">
                <a:solidFill>
                  <a:schemeClr val="dk1"/>
                </a:solidFill>
              </a:rPr>
              <a:t>⬆ </a:t>
            </a:r>
            <a:r>
              <a:rPr b="1" lang="en-GB">
                <a:solidFill>
                  <a:schemeClr val="dk1"/>
                </a:solidFill>
              </a:rPr>
              <a:t>Local food: 53% </a:t>
            </a:r>
            <a:r>
              <a:rPr lang="en-GB">
                <a:solidFill>
                  <a:schemeClr val="dk1"/>
                </a:solidFill>
              </a:rPr>
              <a:t>Americans seek out locally grown foods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rPr>
              <a:t>⬆ </a:t>
            </a:r>
            <a:r>
              <a:rPr b="1" lang="en-GB">
                <a:solidFill>
                  <a:schemeClr val="dk1"/>
                </a:solidFill>
              </a:rPr>
              <a:t>Online shopping:</a:t>
            </a:r>
            <a:r>
              <a:rPr lang="en-GB">
                <a:solidFill>
                  <a:schemeClr val="dk1"/>
                </a:solidFill>
              </a:rPr>
              <a:t> </a:t>
            </a:r>
            <a:r>
              <a:rPr b="1" lang="en-GB">
                <a:solidFill>
                  <a:schemeClr val="dk1"/>
                </a:solidFill>
              </a:rPr>
              <a:t>4.5% </a:t>
            </a:r>
            <a:r>
              <a:rPr lang="en-GB">
                <a:solidFill>
                  <a:schemeClr val="dk1"/>
                </a:solidFill>
              </a:rPr>
              <a:t>annual growth</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p:txBody>
      </p:sp>
      <p:sp>
        <p:nvSpPr>
          <p:cNvPr id="339" name="Google Shape;339;p23"/>
          <p:cNvSpPr txBox="1"/>
          <p:nvPr/>
        </p:nvSpPr>
        <p:spPr>
          <a:xfrm>
            <a:off x="323850" y="3537250"/>
            <a:ext cx="1395900" cy="337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Retail Trends</a:t>
            </a:r>
            <a:endParaRPr b="1">
              <a:solidFill>
                <a:srgbClr val="FFFFFF"/>
              </a:solidFill>
            </a:endParaRPr>
          </a:p>
        </p:txBody>
      </p:sp>
      <p:sp>
        <p:nvSpPr>
          <p:cNvPr id="340" name="Google Shape;340;p23"/>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341" name="Google Shape;341;p23"/>
          <p:cNvSpPr txBox="1"/>
          <p:nvPr/>
        </p:nvSpPr>
        <p:spPr>
          <a:xfrm>
            <a:off x="6236050" y="1372750"/>
            <a:ext cx="1395900" cy="337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M</a:t>
            </a:r>
            <a:r>
              <a:rPr b="1" lang="en-GB">
                <a:solidFill>
                  <a:srgbClr val="FFFFFF"/>
                </a:solidFill>
              </a:rPr>
              <a:t>arket Trends</a:t>
            </a:r>
            <a:endParaRPr b="1">
              <a:solidFill>
                <a:srgbClr val="FFFFFF"/>
              </a:solidFill>
            </a:endParaRPr>
          </a:p>
        </p:txBody>
      </p:sp>
      <p:sp>
        <p:nvSpPr>
          <p:cNvPr id="342" name="Google Shape;342;p23"/>
          <p:cNvSpPr txBox="1"/>
          <p:nvPr/>
        </p:nvSpPr>
        <p:spPr>
          <a:xfrm>
            <a:off x="247650" y="6339000"/>
            <a:ext cx="7715400" cy="35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Anon, (2017). “2015 Retail Industry Report”. [online] Available at: http://www.globalmna.com/assets/2015retailindustryreport.pdf [Accessed 29 Oct. 2017].； </a:t>
            </a:r>
            <a:endParaRPr sz="800">
              <a:solidFill>
                <a:srgbClr val="666666"/>
              </a:solidFill>
              <a:highlight>
                <a:srgbClr val="FFFFFF"/>
              </a:highlight>
            </a:endParaRPr>
          </a:p>
          <a:p>
            <a:pPr indent="0" lvl="0" marL="0" marR="292100" rtl="0" algn="l">
              <a:lnSpc>
                <a:spcPct val="120000"/>
              </a:lnSpc>
              <a:spcBef>
                <a:spcPts val="0"/>
              </a:spcBef>
              <a:spcAft>
                <a:spcPts val="0"/>
              </a:spcAft>
              <a:buClr>
                <a:schemeClr val="dk1"/>
              </a:buClr>
              <a:buSzPts val="1100"/>
              <a:buFont typeface="Arial"/>
              <a:buNone/>
            </a:pPr>
            <a:r>
              <a:rPr lang="en-GB" sz="800">
                <a:solidFill>
                  <a:srgbClr val="666666"/>
                </a:solidFill>
              </a:rPr>
              <a:t>Infographic of the Week: Organic Food &amp; Beverage Sales Reach $29.2 Billion in 2011 Available at: https://foodtechconnect.com/2012/05/07/infographic-organic-food-beverages-reaches-29-2-billion-in-2011</a:t>
            </a:r>
            <a:endParaRPr sz="850" u="sng">
              <a:solidFill>
                <a:srgbClr val="A482A1"/>
              </a:solidFill>
              <a:highlight>
                <a:srgbClr val="FFFFFF"/>
              </a:highlight>
              <a:hlinkClick r:id="rId4"/>
            </a:endParaRPr>
          </a:p>
          <a:p>
            <a:pPr indent="0" lvl="0" marL="0" rtl="0" algn="l">
              <a:lnSpc>
                <a:spcPct val="115000"/>
              </a:lnSpc>
              <a:spcBef>
                <a:spcPts val="800"/>
              </a:spcBef>
              <a:spcAft>
                <a:spcPts val="0"/>
              </a:spcAft>
              <a:buClr>
                <a:schemeClr val="dk1"/>
              </a:buClr>
              <a:buSzPts val="1100"/>
              <a:buFont typeface="Arial"/>
              <a:buNone/>
            </a:pPr>
            <a:r>
              <a:t/>
            </a:r>
            <a:endParaRPr sz="850" u="sng">
              <a:solidFill>
                <a:srgbClr val="A482A1"/>
              </a:solidFill>
              <a:highlight>
                <a:srgbClr val="FFFFFF"/>
              </a:highlight>
              <a:hlinkClick r:id="rId5"/>
            </a:endParaRPr>
          </a:p>
          <a:p>
            <a:pPr indent="0" lvl="0" marL="0" rtl="0" algn="l">
              <a:spcBef>
                <a:spcPts val="800"/>
              </a:spcBef>
              <a:spcAft>
                <a:spcPts val="0"/>
              </a:spcAft>
              <a:buNone/>
            </a:pPr>
            <a:r>
              <a:t/>
            </a:r>
            <a:endParaRPr sz="800">
              <a:solidFill>
                <a:srgbClr val="666666"/>
              </a:solidFill>
              <a:highlight>
                <a:srgbClr val="FFFFFF"/>
              </a:highlight>
            </a:endParaRPr>
          </a:p>
          <a:p>
            <a:pPr indent="0" lvl="0" marL="0" rtl="0" algn="l">
              <a:spcBef>
                <a:spcPts val="0"/>
              </a:spcBef>
              <a:spcAft>
                <a:spcPts val="0"/>
              </a:spcAft>
              <a:buNone/>
            </a:pPr>
            <a:r>
              <a:t/>
            </a:r>
            <a:endParaRPr sz="800">
              <a:solidFill>
                <a:srgbClr val="666666"/>
              </a:solidFill>
            </a:endParaRPr>
          </a:p>
        </p:txBody>
      </p:sp>
      <p:pic>
        <p:nvPicPr>
          <p:cNvPr id="343" name="Google Shape;343;p23"/>
          <p:cNvPicPr preferRelativeResize="0"/>
          <p:nvPr/>
        </p:nvPicPr>
        <p:blipFill rotWithShape="1">
          <a:blip r:embed="rId6">
            <a:alphaModFix/>
          </a:blip>
          <a:srcRect b="16812" l="0" r="0" t="0"/>
          <a:stretch/>
        </p:blipFill>
        <p:spPr>
          <a:xfrm>
            <a:off x="6736125" y="3437402"/>
            <a:ext cx="4639973" cy="298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4"/>
          <p:cNvSpPr/>
          <p:nvPr/>
        </p:nvSpPr>
        <p:spPr>
          <a:xfrm>
            <a:off x="3907039" y="1709388"/>
            <a:ext cx="4294500" cy="2524800"/>
          </a:xfrm>
          <a:prstGeom prst="ellipse">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24"/>
          <p:cNvCxnSpPr>
            <a:stCxn id="349" idx="1"/>
            <a:endCxn id="349" idx="3"/>
          </p:cNvCxnSpPr>
          <p:nvPr/>
        </p:nvCxnSpPr>
        <p:spPr>
          <a:xfrm flipH="1" rot="-5400000">
            <a:off x="3643604" y="2971486"/>
            <a:ext cx="1785300" cy="600"/>
          </a:xfrm>
          <a:prstGeom prst="curvedConnector5">
            <a:avLst>
              <a:gd fmla="val -1879" name="adj1"/>
              <a:gd fmla="val 217284680" name="adj2"/>
              <a:gd fmla="val 101085" name="adj3"/>
            </a:avLst>
          </a:prstGeom>
          <a:noFill/>
          <a:ln cap="flat" cmpd="sng" w="38100">
            <a:solidFill>
              <a:srgbClr val="1C4587"/>
            </a:solidFill>
            <a:prstDash val="solid"/>
            <a:round/>
            <a:headEnd len="med" w="med" type="none"/>
            <a:tailEnd len="med" w="med" type="none"/>
          </a:ln>
        </p:spPr>
      </p:cxnSp>
      <p:sp>
        <p:nvSpPr>
          <p:cNvPr id="351" name="Google Shape;351;p2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52" name="Google Shape;352;p24"/>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Grocery Industry</a:t>
            </a:r>
            <a:endParaRPr/>
          </a:p>
          <a:p>
            <a:pPr indent="0" lvl="0" marL="0" rtl="0" algn="l">
              <a:spcBef>
                <a:spcPts val="0"/>
              </a:spcBef>
              <a:spcAft>
                <a:spcPts val="0"/>
              </a:spcAft>
              <a:buNone/>
            </a:pPr>
            <a:r>
              <a:rPr lang="en-GB" sz="1800"/>
              <a:t>Dynamics</a:t>
            </a:r>
            <a:endParaRPr sz="1800"/>
          </a:p>
        </p:txBody>
      </p:sp>
      <p:sp>
        <p:nvSpPr>
          <p:cNvPr id="353" name="Google Shape;353;p24"/>
          <p:cNvSpPr txBox="1"/>
          <p:nvPr/>
        </p:nvSpPr>
        <p:spPr>
          <a:xfrm>
            <a:off x="8430150" y="2456150"/>
            <a:ext cx="1499100" cy="4005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Stores </a:t>
            </a:r>
            <a:endParaRPr b="1">
              <a:solidFill>
                <a:srgbClr val="FFFFFF"/>
              </a:solidFill>
            </a:endParaRPr>
          </a:p>
        </p:txBody>
      </p:sp>
      <p:sp>
        <p:nvSpPr>
          <p:cNvPr id="354" name="Google Shape;354;p24"/>
          <p:cNvSpPr txBox="1"/>
          <p:nvPr/>
        </p:nvSpPr>
        <p:spPr>
          <a:xfrm>
            <a:off x="2219725" y="2456150"/>
            <a:ext cx="1417200" cy="4005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Supercenters</a:t>
            </a:r>
            <a:endParaRPr b="1">
              <a:solidFill>
                <a:srgbClr val="FFFFFF"/>
              </a:solidFill>
            </a:endParaRPr>
          </a:p>
        </p:txBody>
      </p:sp>
      <p:sp>
        <p:nvSpPr>
          <p:cNvPr id="355" name="Google Shape;355;p24"/>
          <p:cNvSpPr txBox="1"/>
          <p:nvPr/>
        </p:nvSpPr>
        <p:spPr>
          <a:xfrm>
            <a:off x="4319888" y="2558388"/>
            <a:ext cx="9105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Walmart</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Target</a:t>
            </a:r>
            <a:endParaRPr b="1"/>
          </a:p>
        </p:txBody>
      </p:sp>
      <p:sp>
        <p:nvSpPr>
          <p:cNvPr id="356" name="Google Shape;356;p24"/>
          <p:cNvSpPr txBox="1"/>
          <p:nvPr/>
        </p:nvSpPr>
        <p:spPr>
          <a:xfrm>
            <a:off x="6386363" y="2383063"/>
            <a:ext cx="1031700" cy="9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Kroger</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highlight>
                <a:srgbClr val="FF9900"/>
              </a:highlight>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GB"/>
              <a:t>Lidl</a:t>
            </a:r>
            <a:endParaRPr b="1"/>
          </a:p>
        </p:txBody>
      </p:sp>
      <p:sp>
        <p:nvSpPr>
          <p:cNvPr id="357" name="Google Shape;357;p24"/>
          <p:cNvSpPr txBox="1"/>
          <p:nvPr/>
        </p:nvSpPr>
        <p:spPr>
          <a:xfrm>
            <a:off x="2219725" y="2860350"/>
            <a:ext cx="1417200" cy="619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
        <p:nvSpPr>
          <p:cNvPr id="358" name="Google Shape;358;p24"/>
          <p:cNvSpPr txBox="1"/>
          <p:nvPr/>
        </p:nvSpPr>
        <p:spPr>
          <a:xfrm>
            <a:off x="8430150" y="2860350"/>
            <a:ext cx="1499100" cy="619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
        <p:nvSpPr>
          <p:cNvPr id="359" name="Google Shape;359;p24"/>
          <p:cNvSpPr txBox="1"/>
          <p:nvPr/>
        </p:nvSpPr>
        <p:spPr>
          <a:xfrm>
            <a:off x="5195975" y="2586575"/>
            <a:ext cx="1114200" cy="619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CC0000"/>
                </a:solidFill>
              </a:rPr>
              <a:t>Customers</a:t>
            </a:r>
            <a:endParaRPr b="1">
              <a:solidFill>
                <a:srgbClr val="CC0000"/>
              </a:solidFill>
            </a:endParaRPr>
          </a:p>
        </p:txBody>
      </p:sp>
      <p:sp>
        <p:nvSpPr>
          <p:cNvPr id="360" name="Google Shape;360;p24"/>
          <p:cNvSpPr txBox="1"/>
          <p:nvPr/>
        </p:nvSpPr>
        <p:spPr>
          <a:xfrm>
            <a:off x="6360738" y="2816688"/>
            <a:ext cx="1114200" cy="400500"/>
          </a:xfrm>
          <a:prstGeom prst="rect">
            <a:avLst/>
          </a:prstGeom>
          <a:noFill/>
          <a:ln cap="flat" cmpd="sng" w="2857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Aldi</a:t>
            </a:r>
            <a:endParaRPr b="1"/>
          </a:p>
        </p:txBody>
      </p:sp>
      <p:cxnSp>
        <p:nvCxnSpPr>
          <p:cNvPr id="361" name="Google Shape;361;p24"/>
          <p:cNvCxnSpPr/>
          <p:nvPr/>
        </p:nvCxnSpPr>
        <p:spPr>
          <a:xfrm rot="10800000">
            <a:off x="5397588" y="2700738"/>
            <a:ext cx="705300" cy="0"/>
          </a:xfrm>
          <a:prstGeom prst="straightConnector1">
            <a:avLst/>
          </a:prstGeom>
          <a:noFill/>
          <a:ln cap="flat" cmpd="sng" w="38100">
            <a:solidFill>
              <a:srgbClr val="CC0000"/>
            </a:solidFill>
            <a:prstDash val="solid"/>
            <a:round/>
            <a:headEnd len="med" w="med" type="none"/>
            <a:tailEnd len="med" w="med" type="triangle"/>
          </a:ln>
        </p:spPr>
      </p:cxnSp>
      <p:sp>
        <p:nvSpPr>
          <p:cNvPr id="362" name="Google Shape;362;p24"/>
          <p:cNvSpPr txBox="1"/>
          <p:nvPr>
            <p:ph idx="4294967295" type="body"/>
          </p:nvPr>
        </p:nvSpPr>
        <p:spPr>
          <a:xfrm>
            <a:off x="651775" y="4999525"/>
            <a:ext cx="11210100" cy="972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Char char="●"/>
            </a:pPr>
            <a:r>
              <a:rPr b="1" lang="en-GB" sz="1600"/>
              <a:t>Supercenters: </a:t>
            </a:r>
            <a:r>
              <a:rPr lang="en-GB" sz="1600"/>
              <a:t>They are expanding grocery offerings, becoming one-stop shops. →  </a:t>
            </a:r>
            <a:r>
              <a:rPr b="1" lang="en-GB" sz="1600">
                <a:solidFill>
                  <a:srgbClr val="FF0000"/>
                </a:solidFill>
              </a:rPr>
              <a:t>Convenience </a:t>
            </a:r>
            <a:endParaRPr sz="1600">
              <a:solidFill>
                <a:srgbClr val="FF0000"/>
              </a:solidFill>
            </a:endParaRPr>
          </a:p>
          <a:p>
            <a:pPr indent="-330200" lvl="0" marL="457200" rtl="0" algn="l">
              <a:lnSpc>
                <a:spcPct val="150000"/>
              </a:lnSpc>
              <a:spcBef>
                <a:spcPts val="0"/>
              </a:spcBef>
              <a:spcAft>
                <a:spcPts val="0"/>
              </a:spcAft>
              <a:buSzPts val="1600"/>
              <a:buChar char="●"/>
            </a:pPr>
            <a:r>
              <a:rPr b="1" lang="en-GB" sz="1600"/>
              <a:t>Grocery stores &amp; discount stores: </a:t>
            </a:r>
            <a:r>
              <a:rPr lang="en-GB" sz="1600"/>
              <a:t>PRICE SENSITIVE customers shop locally and in small amounts → </a:t>
            </a:r>
            <a:r>
              <a:rPr b="1" lang="en-GB" sz="1600">
                <a:solidFill>
                  <a:srgbClr val="FF0000"/>
                </a:solidFill>
              </a:rPr>
              <a:t>Low price</a:t>
            </a:r>
            <a:endParaRPr b="1" sz="1600">
              <a:solidFill>
                <a:srgbClr val="FF0000"/>
              </a:solidFill>
            </a:endParaRPr>
          </a:p>
        </p:txBody>
      </p:sp>
      <p:sp>
        <p:nvSpPr>
          <p:cNvPr id="363" name="Google Shape;363;p24"/>
          <p:cNvSpPr txBox="1"/>
          <p:nvPr/>
        </p:nvSpPr>
        <p:spPr>
          <a:xfrm>
            <a:off x="548650" y="4647575"/>
            <a:ext cx="3450600" cy="459900"/>
          </a:xfrm>
          <a:prstGeom prst="rect">
            <a:avLst/>
          </a:prstGeom>
          <a:solidFill>
            <a:srgbClr val="1C4587"/>
          </a:solid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3F3F3"/>
                </a:solidFill>
              </a:rPr>
              <a:t>Challenges of Grocery Industry</a:t>
            </a:r>
            <a:endParaRPr b="1" sz="1600">
              <a:solidFill>
                <a:srgbClr val="F3F3F3"/>
              </a:solidFill>
            </a:endParaRPr>
          </a:p>
        </p:txBody>
      </p:sp>
      <p:sp>
        <p:nvSpPr>
          <p:cNvPr id="364" name="Google Shape;364;p24"/>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cxnSp>
        <p:nvCxnSpPr>
          <p:cNvPr id="365" name="Google Shape;365;p24"/>
          <p:cNvCxnSpPr/>
          <p:nvPr/>
        </p:nvCxnSpPr>
        <p:spPr>
          <a:xfrm>
            <a:off x="5450425" y="3093600"/>
            <a:ext cx="784200" cy="300"/>
          </a:xfrm>
          <a:prstGeom prst="straightConnector1">
            <a:avLst/>
          </a:prstGeom>
          <a:noFill/>
          <a:ln cap="flat" cmpd="sng" w="38100">
            <a:solidFill>
              <a:srgbClr val="CC0000"/>
            </a:solidFill>
            <a:prstDash val="solid"/>
            <a:round/>
            <a:headEnd len="med" w="med" type="none"/>
            <a:tailEnd len="med" w="med" type="triangle"/>
          </a:ln>
        </p:spPr>
      </p:cxnSp>
      <p:cxnSp>
        <p:nvCxnSpPr>
          <p:cNvPr id="366" name="Google Shape;366;p24"/>
          <p:cNvCxnSpPr>
            <a:endCxn id="367" idx="1"/>
          </p:cNvCxnSpPr>
          <p:nvPr/>
        </p:nvCxnSpPr>
        <p:spPr>
          <a:xfrm flipH="1" rot="10800000">
            <a:off x="5753075" y="1454825"/>
            <a:ext cx="1242900" cy="979500"/>
          </a:xfrm>
          <a:prstGeom prst="straightConnector1">
            <a:avLst/>
          </a:prstGeom>
          <a:noFill/>
          <a:ln cap="flat" cmpd="sng" w="9525">
            <a:solidFill>
              <a:srgbClr val="CC0000"/>
            </a:solidFill>
            <a:prstDash val="solid"/>
            <a:round/>
            <a:headEnd len="med" w="med" type="none"/>
            <a:tailEnd len="med" w="med" type="none"/>
          </a:ln>
        </p:spPr>
      </p:cxnSp>
      <p:cxnSp>
        <p:nvCxnSpPr>
          <p:cNvPr id="368" name="Google Shape;368;p24"/>
          <p:cNvCxnSpPr>
            <a:endCxn id="369" idx="1"/>
          </p:cNvCxnSpPr>
          <p:nvPr/>
        </p:nvCxnSpPr>
        <p:spPr>
          <a:xfrm>
            <a:off x="5905350" y="3281875"/>
            <a:ext cx="1179300" cy="987600"/>
          </a:xfrm>
          <a:prstGeom prst="straightConnector1">
            <a:avLst/>
          </a:prstGeom>
          <a:noFill/>
          <a:ln cap="flat" cmpd="sng" w="9525">
            <a:solidFill>
              <a:srgbClr val="CC0000"/>
            </a:solidFill>
            <a:prstDash val="solid"/>
            <a:round/>
            <a:headEnd len="med" w="med" type="none"/>
            <a:tailEnd len="med" w="med" type="none"/>
          </a:ln>
        </p:spPr>
      </p:cxnSp>
      <p:sp>
        <p:nvSpPr>
          <p:cNvPr id="367" name="Google Shape;367;p24"/>
          <p:cNvSpPr txBox="1"/>
          <p:nvPr/>
        </p:nvSpPr>
        <p:spPr>
          <a:xfrm>
            <a:off x="6995975" y="1254575"/>
            <a:ext cx="23244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rPr>
              <a:t>"Convenient" customers</a:t>
            </a:r>
            <a:endParaRPr b="1">
              <a:solidFill>
                <a:srgbClr val="CC0000"/>
              </a:solidFill>
            </a:endParaRPr>
          </a:p>
        </p:txBody>
      </p:sp>
      <p:sp>
        <p:nvSpPr>
          <p:cNvPr id="369" name="Google Shape;369;p24"/>
          <p:cNvSpPr txBox="1"/>
          <p:nvPr/>
        </p:nvSpPr>
        <p:spPr>
          <a:xfrm>
            <a:off x="7084650" y="4069225"/>
            <a:ext cx="2601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rPr>
              <a:t>Price sensitive</a:t>
            </a:r>
            <a:r>
              <a:rPr b="1" lang="en-GB">
                <a:solidFill>
                  <a:srgbClr val="CC0000"/>
                </a:solidFill>
              </a:rPr>
              <a:t> customers</a:t>
            </a:r>
            <a:endParaRPr b="1">
              <a:solidFill>
                <a:srgbClr val="CC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25"/>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375" name="Google Shape;375;p25"/>
          <p:cNvSpPr txBox="1"/>
          <p:nvPr>
            <p:ph type="ctrTitle"/>
          </p:nvPr>
        </p:nvSpPr>
        <p:spPr>
          <a:xfrm>
            <a:off x="323850" y="622350"/>
            <a:ext cx="11538000" cy="8871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Department Store Industry Analysis</a:t>
            </a:r>
            <a:endParaRPr b="1" i="0" sz="2800" u="none" cap="none" strike="noStrike">
              <a:solidFill>
                <a:srgbClr val="000000"/>
              </a:solidFill>
              <a:latin typeface="Arial"/>
              <a:ea typeface="Arial"/>
              <a:cs typeface="Arial"/>
              <a:sym typeface="Arial"/>
            </a:endParaRPr>
          </a:p>
        </p:txBody>
      </p:sp>
      <p:grpSp>
        <p:nvGrpSpPr>
          <p:cNvPr id="376" name="Google Shape;376;p25"/>
          <p:cNvGrpSpPr/>
          <p:nvPr/>
        </p:nvGrpSpPr>
        <p:grpSpPr>
          <a:xfrm>
            <a:off x="144463" y="152401"/>
            <a:ext cx="11897959" cy="612694"/>
            <a:chOff x="144463" y="152401"/>
            <a:chExt cx="11897959" cy="612694"/>
          </a:xfrm>
        </p:grpSpPr>
        <p:sp>
          <p:nvSpPr>
            <p:cNvPr id="377" name="Google Shape;377;p25"/>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25"/>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25"/>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380" name="Google Shape;380;p25"/>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381" name="Google Shape;381;p25"/>
          <p:cNvSpPr txBox="1"/>
          <p:nvPr>
            <p:ph idx="4294967295" type="body"/>
          </p:nvPr>
        </p:nvSpPr>
        <p:spPr>
          <a:xfrm>
            <a:off x="400200" y="1691225"/>
            <a:ext cx="5298300" cy="48393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Department Store Industry</a:t>
            </a:r>
            <a:endParaRPr b="1" sz="1800">
              <a:solidFill>
                <a:srgbClr val="FFFFFF"/>
              </a:solidFill>
              <a:highlight>
                <a:srgbClr val="1C4587"/>
              </a:highlight>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pic>
        <p:nvPicPr>
          <p:cNvPr id="382" name="Google Shape;382;p25"/>
          <p:cNvPicPr preferRelativeResize="0"/>
          <p:nvPr/>
        </p:nvPicPr>
        <p:blipFill rotWithShape="1">
          <a:blip r:embed="rId5">
            <a:alphaModFix/>
          </a:blip>
          <a:srcRect b="23183" l="0" r="0" t="0"/>
          <a:stretch/>
        </p:blipFill>
        <p:spPr>
          <a:xfrm>
            <a:off x="8305600" y="610125"/>
            <a:ext cx="3556250" cy="91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6"/>
          <p:cNvSpPr txBox="1"/>
          <p:nvPr/>
        </p:nvSpPr>
        <p:spPr>
          <a:xfrm>
            <a:off x="478950" y="2144600"/>
            <a:ext cx="4559700" cy="37692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88" name="Google Shape;388;p26"/>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389" name="Google Shape;389;p26"/>
          <p:cNvSpPr txBox="1"/>
          <p:nvPr>
            <p:ph type="title"/>
          </p:nvPr>
        </p:nvSpPr>
        <p:spPr>
          <a:xfrm>
            <a:off x="323850" y="620725"/>
            <a:ext cx="115746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Department Store</a:t>
            </a:r>
            <a:r>
              <a:rPr lang="en-GB"/>
              <a:t> Industry</a:t>
            </a:r>
            <a:endParaRPr/>
          </a:p>
          <a:p>
            <a:pPr indent="0" lvl="0" marL="0" marR="0" rtl="0" algn="l">
              <a:lnSpc>
                <a:spcPct val="100000"/>
              </a:lnSpc>
              <a:spcBef>
                <a:spcPts val="0"/>
              </a:spcBef>
              <a:spcAft>
                <a:spcPts val="0"/>
              </a:spcAft>
              <a:buClr>
                <a:schemeClr val="dk1"/>
              </a:buClr>
              <a:buFont typeface="Arial"/>
              <a:buNone/>
            </a:pPr>
            <a:r>
              <a:rPr lang="en-GB" sz="1800"/>
              <a:t>Current Situation</a:t>
            </a:r>
            <a:endParaRPr sz="1800"/>
          </a:p>
          <a:p>
            <a:pPr indent="0" lvl="0" marL="0" marR="0" rtl="0" algn="l">
              <a:lnSpc>
                <a:spcPct val="100000"/>
              </a:lnSpc>
              <a:spcBef>
                <a:spcPts val="0"/>
              </a:spcBef>
              <a:spcAft>
                <a:spcPts val="0"/>
              </a:spcAft>
              <a:buClr>
                <a:schemeClr val="dk1"/>
              </a:buClr>
              <a:buFont typeface="Arial"/>
              <a:buNone/>
            </a:pPr>
            <a:r>
              <a:t/>
            </a:r>
            <a:endParaRPr sz="1800"/>
          </a:p>
        </p:txBody>
      </p:sp>
      <p:sp>
        <p:nvSpPr>
          <p:cNvPr id="390" name="Google Shape;390;p26"/>
          <p:cNvSpPr txBox="1"/>
          <p:nvPr/>
        </p:nvSpPr>
        <p:spPr>
          <a:xfrm>
            <a:off x="478950" y="1644300"/>
            <a:ext cx="4559700" cy="5517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Department store market share</a:t>
            </a:r>
            <a:r>
              <a:rPr lang="en-GB">
                <a:solidFill>
                  <a:srgbClr val="FFFF00"/>
                </a:solidFill>
              </a:rPr>
              <a:t> fell to 35%</a:t>
            </a:r>
            <a:r>
              <a:rPr lang="en-GB">
                <a:solidFill>
                  <a:schemeClr val="lt1"/>
                </a:solidFill>
              </a:rPr>
              <a:t> (2015) from </a:t>
            </a:r>
            <a:r>
              <a:rPr lang="en-GB">
                <a:solidFill>
                  <a:srgbClr val="FFFF00"/>
                </a:solidFill>
              </a:rPr>
              <a:t>45% </a:t>
            </a:r>
            <a:r>
              <a:rPr lang="en-GB">
                <a:solidFill>
                  <a:schemeClr val="lt1"/>
                </a:solidFill>
              </a:rPr>
              <a:t>(2007) worldwide</a:t>
            </a:r>
            <a:endParaRPr>
              <a:solidFill>
                <a:schemeClr val="lt1"/>
              </a:solidFill>
            </a:endParaRPr>
          </a:p>
        </p:txBody>
      </p:sp>
      <p:pic>
        <p:nvPicPr>
          <p:cNvPr id="391" name="Google Shape;391;p26"/>
          <p:cNvPicPr preferRelativeResize="0"/>
          <p:nvPr/>
        </p:nvPicPr>
        <p:blipFill rotWithShape="1">
          <a:blip r:embed="rId3">
            <a:alphaModFix/>
          </a:blip>
          <a:srcRect b="11419" l="0" r="50529" t="17207"/>
          <a:stretch/>
        </p:blipFill>
        <p:spPr>
          <a:xfrm>
            <a:off x="602100" y="2407213"/>
            <a:ext cx="4313375" cy="2273400"/>
          </a:xfrm>
          <a:prstGeom prst="rect">
            <a:avLst/>
          </a:prstGeom>
          <a:noFill/>
          <a:ln>
            <a:noFill/>
          </a:ln>
        </p:spPr>
      </p:pic>
      <p:sp>
        <p:nvSpPr>
          <p:cNvPr id="392" name="Google Shape;392;p26"/>
          <p:cNvSpPr txBox="1"/>
          <p:nvPr/>
        </p:nvSpPr>
        <p:spPr>
          <a:xfrm>
            <a:off x="478950" y="4968025"/>
            <a:ext cx="4559700" cy="972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b="1" lang="en-GB">
                <a:solidFill>
                  <a:schemeClr val="dk1"/>
                </a:solidFill>
              </a:rPr>
              <a:t>Definition</a:t>
            </a:r>
            <a:r>
              <a:rPr lang="en-GB">
                <a:solidFill>
                  <a:schemeClr val="dk1"/>
                </a:solidFill>
              </a:rPr>
              <a:t>: A retail establishment offering a wide range of consumer goods in different product categories known as “departments”.</a:t>
            </a:r>
            <a:endParaRPr>
              <a:solidFill>
                <a:schemeClr val="dk1"/>
              </a:solidFill>
            </a:endParaRPr>
          </a:p>
        </p:txBody>
      </p:sp>
      <p:grpSp>
        <p:nvGrpSpPr>
          <p:cNvPr id="393" name="Google Shape;393;p26"/>
          <p:cNvGrpSpPr/>
          <p:nvPr/>
        </p:nvGrpSpPr>
        <p:grpSpPr>
          <a:xfrm>
            <a:off x="6599112" y="2209607"/>
            <a:ext cx="3862160" cy="2789159"/>
            <a:chOff x="6212546" y="2688074"/>
            <a:chExt cx="5296434" cy="3439584"/>
          </a:xfrm>
        </p:grpSpPr>
        <p:pic>
          <p:nvPicPr>
            <p:cNvPr descr="retail industry performance.jpeg" id="394" name="Google Shape;394;p26"/>
            <p:cNvPicPr preferRelativeResize="0"/>
            <p:nvPr/>
          </p:nvPicPr>
          <p:blipFill rotWithShape="1">
            <a:blip r:embed="rId4">
              <a:alphaModFix/>
            </a:blip>
            <a:srcRect b="2591" l="0" r="0" t="0"/>
            <a:stretch/>
          </p:blipFill>
          <p:spPr>
            <a:xfrm>
              <a:off x="6212546" y="2688074"/>
              <a:ext cx="5296434" cy="3439584"/>
            </a:xfrm>
            <a:prstGeom prst="rect">
              <a:avLst/>
            </a:prstGeom>
            <a:noFill/>
            <a:ln>
              <a:noFill/>
            </a:ln>
          </p:spPr>
        </p:pic>
        <p:cxnSp>
          <p:nvCxnSpPr>
            <p:cNvPr id="395" name="Google Shape;395;p26"/>
            <p:cNvCxnSpPr>
              <a:endCxn id="394" idx="3"/>
            </p:cNvCxnSpPr>
            <p:nvPr/>
          </p:nvCxnSpPr>
          <p:spPr>
            <a:xfrm>
              <a:off x="6628280" y="4393166"/>
              <a:ext cx="4880700" cy="14700"/>
            </a:xfrm>
            <a:prstGeom prst="straightConnector1">
              <a:avLst/>
            </a:prstGeom>
            <a:noFill/>
            <a:ln cap="flat" cmpd="sng" w="28575">
              <a:solidFill>
                <a:srgbClr val="6FA8DC"/>
              </a:solidFill>
              <a:prstDash val="solid"/>
              <a:round/>
              <a:headEnd len="med" w="med" type="none"/>
              <a:tailEnd len="med" w="med" type="none"/>
            </a:ln>
          </p:spPr>
        </p:cxnSp>
        <p:cxnSp>
          <p:nvCxnSpPr>
            <p:cNvPr id="396" name="Google Shape;396;p26"/>
            <p:cNvCxnSpPr/>
            <p:nvPr/>
          </p:nvCxnSpPr>
          <p:spPr>
            <a:xfrm>
              <a:off x="6672325" y="4535650"/>
              <a:ext cx="4792500" cy="0"/>
            </a:xfrm>
            <a:prstGeom prst="straightConnector1">
              <a:avLst/>
            </a:prstGeom>
            <a:noFill/>
            <a:ln cap="flat" cmpd="sng" w="28575">
              <a:solidFill>
                <a:srgbClr val="073763"/>
              </a:solidFill>
              <a:prstDash val="solid"/>
              <a:round/>
              <a:headEnd len="med" w="med" type="none"/>
              <a:tailEnd len="med" w="med" type="none"/>
            </a:ln>
          </p:spPr>
        </p:cxnSp>
      </p:grpSp>
      <p:sp>
        <p:nvSpPr>
          <p:cNvPr id="397" name="Google Shape;397;p26"/>
          <p:cNvSpPr txBox="1"/>
          <p:nvPr/>
        </p:nvSpPr>
        <p:spPr>
          <a:xfrm>
            <a:off x="5387325" y="1907400"/>
            <a:ext cx="6349500" cy="4032600"/>
          </a:xfrm>
          <a:prstGeom prst="rect">
            <a:avLst/>
          </a:prstGeom>
          <a:no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1"/>
          </a:p>
        </p:txBody>
      </p:sp>
      <p:sp>
        <p:nvSpPr>
          <p:cNvPr id="398" name="Google Shape;398;p26"/>
          <p:cNvSpPr txBox="1"/>
          <p:nvPr/>
        </p:nvSpPr>
        <p:spPr>
          <a:xfrm>
            <a:off x="5387325" y="1657800"/>
            <a:ext cx="6349500" cy="5517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US department store sales have been </a:t>
            </a:r>
            <a:r>
              <a:rPr lang="en-GB">
                <a:solidFill>
                  <a:srgbClr val="FFFF00"/>
                </a:solidFill>
              </a:rPr>
              <a:t>declining</a:t>
            </a:r>
            <a:r>
              <a:rPr lang="en-GB">
                <a:solidFill>
                  <a:srgbClr val="FFFFFF"/>
                </a:solidFill>
              </a:rPr>
              <a:t> for over </a:t>
            </a:r>
            <a:r>
              <a:rPr lang="en-GB">
                <a:solidFill>
                  <a:srgbClr val="FFFF00"/>
                </a:solidFill>
              </a:rPr>
              <a:t>10 years</a:t>
            </a:r>
            <a:r>
              <a:rPr lang="en-GB">
                <a:solidFill>
                  <a:srgbClr val="FFFFFF"/>
                </a:solidFill>
              </a:rPr>
              <a:t>, in total and as a percentage of total retail. </a:t>
            </a:r>
            <a:endParaRPr>
              <a:solidFill>
                <a:srgbClr val="FFFFFF"/>
              </a:solidFill>
            </a:endParaRPr>
          </a:p>
        </p:txBody>
      </p:sp>
      <p:sp>
        <p:nvSpPr>
          <p:cNvPr id="399" name="Google Shape;399;p26"/>
          <p:cNvSpPr/>
          <p:nvPr/>
        </p:nvSpPr>
        <p:spPr>
          <a:xfrm>
            <a:off x="7025575" y="2496750"/>
            <a:ext cx="828300" cy="22734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txBox="1"/>
          <p:nvPr/>
        </p:nvSpPr>
        <p:spPr>
          <a:xfrm>
            <a:off x="6975000" y="2420550"/>
            <a:ext cx="13320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CC4125"/>
                </a:solidFill>
              </a:rPr>
              <a:t>Department </a:t>
            </a:r>
            <a:endParaRPr b="1" sz="1000">
              <a:solidFill>
                <a:srgbClr val="CC4125"/>
              </a:solidFill>
            </a:endParaRPr>
          </a:p>
          <a:p>
            <a:pPr indent="0" lvl="0" marL="0" rtl="0" algn="l">
              <a:spcBef>
                <a:spcPts val="0"/>
              </a:spcBef>
              <a:spcAft>
                <a:spcPts val="0"/>
              </a:spcAft>
              <a:buNone/>
            </a:pPr>
            <a:r>
              <a:rPr b="1" lang="en-GB" sz="1000">
                <a:solidFill>
                  <a:srgbClr val="CC4125"/>
                </a:solidFill>
              </a:rPr>
              <a:t>Store</a:t>
            </a:r>
            <a:endParaRPr b="1" sz="1000">
              <a:solidFill>
                <a:srgbClr val="CC4125"/>
              </a:solidFill>
            </a:endParaRPr>
          </a:p>
        </p:txBody>
      </p:sp>
      <p:sp>
        <p:nvSpPr>
          <p:cNvPr id="401" name="Google Shape;401;p26"/>
          <p:cNvSpPr txBox="1"/>
          <p:nvPr/>
        </p:nvSpPr>
        <p:spPr>
          <a:xfrm>
            <a:off x="5388600" y="4968025"/>
            <a:ext cx="6349500" cy="972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GB"/>
              <a:t>Revenue:			</a:t>
            </a:r>
            <a:r>
              <a:rPr b="1" lang="en-GB">
                <a:solidFill>
                  <a:srgbClr val="FF0000"/>
                </a:solidFill>
              </a:rPr>
              <a:t>$252.5 bn </a:t>
            </a:r>
            <a:r>
              <a:rPr lang="en-GB">
                <a:solidFill>
                  <a:srgbClr val="FF0000"/>
                </a:solidFill>
              </a:rPr>
              <a:t>(2006) </a:t>
            </a:r>
            <a:r>
              <a:rPr b="1" lang="en-GB">
                <a:solidFill>
                  <a:srgbClr val="FF0000"/>
                </a:solidFill>
              </a:rPr>
              <a:t>--&gt;</a:t>
            </a:r>
            <a:r>
              <a:rPr lang="en-GB">
                <a:solidFill>
                  <a:srgbClr val="FF0000"/>
                </a:solidFill>
              </a:rPr>
              <a:t> </a:t>
            </a:r>
            <a:r>
              <a:rPr b="1" lang="en-GB">
                <a:solidFill>
                  <a:srgbClr val="FF0000"/>
                </a:solidFill>
              </a:rPr>
              <a:t>$163.58 bn</a:t>
            </a:r>
            <a:r>
              <a:rPr lang="en-GB">
                <a:solidFill>
                  <a:srgbClr val="FF0000"/>
                </a:solidFill>
              </a:rPr>
              <a:t> (2015)*</a:t>
            </a:r>
            <a:endParaRPr>
              <a:solidFill>
                <a:srgbClr val="FF0000"/>
              </a:solidFill>
            </a:endParaRPr>
          </a:p>
          <a:p>
            <a:pPr indent="-317500" lvl="0" marL="457200" rtl="0" algn="l">
              <a:lnSpc>
                <a:spcPct val="115000"/>
              </a:lnSpc>
              <a:spcBef>
                <a:spcPts val="0"/>
              </a:spcBef>
              <a:spcAft>
                <a:spcPts val="0"/>
              </a:spcAft>
              <a:buSzPts val="1400"/>
              <a:buChar char="●"/>
            </a:pPr>
            <a:r>
              <a:rPr b="1" lang="en-GB"/>
              <a:t>No. of </a:t>
            </a:r>
            <a:r>
              <a:rPr b="1" lang="en-GB"/>
              <a:t>Employees:	</a:t>
            </a:r>
            <a:r>
              <a:rPr lang="en-GB"/>
              <a:t>1.7 mn (2002) → 1.3mn (2016)*</a:t>
            </a:r>
            <a:endParaRPr/>
          </a:p>
          <a:p>
            <a:pPr indent="-317500" lvl="0" marL="457200" rtl="0" algn="l">
              <a:lnSpc>
                <a:spcPct val="115000"/>
              </a:lnSpc>
              <a:spcBef>
                <a:spcPts val="0"/>
              </a:spcBef>
              <a:spcAft>
                <a:spcPts val="0"/>
              </a:spcAft>
              <a:buSzPts val="1400"/>
              <a:buChar char="●"/>
            </a:pPr>
            <a:r>
              <a:rPr b="1" lang="en-GB">
                <a:solidFill>
                  <a:schemeClr val="dk1"/>
                </a:solidFill>
              </a:rPr>
              <a:t>Key players: </a:t>
            </a:r>
            <a:r>
              <a:rPr lang="en-GB">
                <a:solidFill>
                  <a:schemeClr val="dk1"/>
                </a:solidFill>
              </a:rPr>
              <a:t> 	 	Target, Nordstrom, Sears, J.C Penny, Walmart</a:t>
            </a:r>
            <a:endParaRPr/>
          </a:p>
        </p:txBody>
      </p:sp>
      <p:sp>
        <p:nvSpPr>
          <p:cNvPr id="402" name="Google Shape;402;p26"/>
          <p:cNvSpPr txBox="1"/>
          <p:nvPr/>
        </p:nvSpPr>
        <p:spPr>
          <a:xfrm>
            <a:off x="8033175" y="2604600"/>
            <a:ext cx="18837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FA8DC"/>
                </a:solidFill>
              </a:rPr>
              <a:t>Profit margin: 2.8%</a:t>
            </a:r>
            <a:endParaRPr>
              <a:solidFill>
                <a:srgbClr val="6FA8DC"/>
              </a:solidFill>
            </a:endParaRPr>
          </a:p>
          <a:p>
            <a:pPr indent="0" lvl="0" marL="0" rtl="0" algn="l">
              <a:spcBef>
                <a:spcPts val="0"/>
              </a:spcBef>
              <a:spcAft>
                <a:spcPts val="0"/>
              </a:spcAft>
              <a:buNone/>
            </a:pPr>
            <a:r>
              <a:rPr lang="en-GB">
                <a:solidFill>
                  <a:srgbClr val="434343"/>
                </a:solidFill>
              </a:rPr>
              <a:t>Annual growth: -4.1%</a:t>
            </a:r>
            <a:endParaRPr>
              <a:solidFill>
                <a:srgbClr val="434343"/>
              </a:solidFill>
            </a:endParaRPr>
          </a:p>
        </p:txBody>
      </p:sp>
      <p:sp>
        <p:nvSpPr>
          <p:cNvPr id="403" name="Google Shape;403;p26"/>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404" name="Google Shape;404;p26"/>
          <p:cNvSpPr txBox="1"/>
          <p:nvPr/>
        </p:nvSpPr>
        <p:spPr>
          <a:xfrm>
            <a:off x="5335025" y="5907575"/>
            <a:ext cx="6401700" cy="37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t>*Monthly retail trade report, US department of commerce, 2015 &amp; © Statista 2017</a:t>
            </a:r>
            <a:endParaRPr sz="900"/>
          </a:p>
          <a:p>
            <a:pPr indent="0" lvl="0" marL="0" rtl="0" algn="r">
              <a:spcBef>
                <a:spcPts val="0"/>
              </a:spcBef>
              <a:spcAft>
                <a:spcPts val="0"/>
              </a:spcAft>
              <a:buNone/>
            </a:pPr>
            <a:r>
              <a:rPr lang="en-GB" sz="900"/>
              <a:t>*U.S. Bureau of Labor Statistics</a:t>
            </a:r>
            <a:endParaRPr sz="900"/>
          </a:p>
        </p:txBody>
      </p:sp>
      <p:sp>
        <p:nvSpPr>
          <p:cNvPr id="405" name="Google Shape;405;p26"/>
          <p:cNvSpPr txBox="1"/>
          <p:nvPr/>
        </p:nvSpPr>
        <p:spPr>
          <a:xfrm>
            <a:off x="885250" y="4698475"/>
            <a:ext cx="4182600" cy="37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t>*Equity </a:t>
            </a:r>
            <a:r>
              <a:rPr lang="en-GB" sz="900"/>
              <a:t>research</a:t>
            </a:r>
            <a:r>
              <a:rPr lang="en-GB" sz="900"/>
              <a:t>, Credit Suisse, 2017</a:t>
            </a:r>
            <a:endParaRPr sz="900"/>
          </a:p>
        </p:txBody>
      </p:sp>
      <p:sp>
        <p:nvSpPr>
          <p:cNvPr id="406" name="Google Shape;406;p26"/>
          <p:cNvSpPr txBox="1"/>
          <p:nvPr/>
        </p:nvSpPr>
        <p:spPr>
          <a:xfrm>
            <a:off x="247650" y="6110400"/>
            <a:ext cx="77154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Anon, (2017). “2015 Retail Industry Report”. [online] Available at: http://www.globalmna.com/assets/2015retailindustryreport.pdf [Accessed 29 Oct. 2017].</a:t>
            </a:r>
            <a:endParaRPr sz="8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7"/>
          <p:cNvSpPr/>
          <p:nvPr/>
        </p:nvSpPr>
        <p:spPr>
          <a:xfrm>
            <a:off x="452450" y="15054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txBox="1"/>
          <p:nvPr/>
        </p:nvSpPr>
        <p:spPr>
          <a:xfrm>
            <a:off x="547200" y="1961200"/>
            <a:ext cx="4168200" cy="16746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GB">
                <a:solidFill>
                  <a:schemeClr val="dk1"/>
                </a:solidFill>
              </a:rPr>
              <a:t>High entrance barriers:</a:t>
            </a:r>
            <a:endParaRPr b="1">
              <a:solidFill>
                <a:schemeClr val="dk1"/>
              </a:solidFill>
            </a:endParaRPr>
          </a:p>
          <a:p>
            <a:pPr indent="-317500" lvl="1" marL="914400" rtl="0" algn="l">
              <a:lnSpc>
                <a:spcPct val="150000"/>
              </a:lnSpc>
              <a:spcBef>
                <a:spcPts val="0"/>
              </a:spcBef>
              <a:spcAft>
                <a:spcPts val="0"/>
              </a:spcAft>
              <a:buClr>
                <a:srgbClr val="FF0000"/>
              </a:buClr>
              <a:buSzPts val="1400"/>
              <a:buChar char="-"/>
            </a:pPr>
            <a:r>
              <a:rPr b="1" lang="en-GB">
                <a:solidFill>
                  <a:srgbClr val="FF0000"/>
                </a:solidFill>
              </a:rPr>
              <a:t>capital requirements</a:t>
            </a:r>
            <a:r>
              <a:rPr lang="en-GB">
                <a:solidFill>
                  <a:srgbClr val="FF0000"/>
                </a:solidFill>
              </a:rPr>
              <a:t> </a:t>
            </a:r>
            <a:r>
              <a:rPr lang="en-GB"/>
              <a:t>(huge stores)</a:t>
            </a:r>
            <a:endParaRPr/>
          </a:p>
          <a:p>
            <a:pPr indent="-317500" lvl="1" marL="914400" rtl="0" algn="l">
              <a:lnSpc>
                <a:spcPct val="150000"/>
              </a:lnSpc>
              <a:spcBef>
                <a:spcPts val="0"/>
              </a:spcBef>
              <a:spcAft>
                <a:spcPts val="0"/>
              </a:spcAft>
              <a:buClr>
                <a:schemeClr val="dk1"/>
              </a:buClr>
              <a:buSzPts val="1400"/>
              <a:buChar char="-"/>
            </a:pPr>
            <a:r>
              <a:rPr lang="en-GB">
                <a:solidFill>
                  <a:schemeClr val="dk1"/>
                </a:solidFill>
              </a:rPr>
              <a:t>incumbent advantages (experience, positioning, brand)</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GB">
                <a:solidFill>
                  <a:schemeClr val="dk1"/>
                </a:solidFill>
              </a:rPr>
              <a:t>product differentiation</a:t>
            </a:r>
            <a:endParaRPr>
              <a:solidFill>
                <a:schemeClr val="dk1"/>
              </a:solidFill>
            </a:endParaRPr>
          </a:p>
        </p:txBody>
      </p:sp>
      <p:sp>
        <p:nvSpPr>
          <p:cNvPr id="413" name="Google Shape;413;p27"/>
          <p:cNvSpPr/>
          <p:nvPr/>
        </p:nvSpPr>
        <p:spPr>
          <a:xfrm>
            <a:off x="6323025" y="39906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415" name="Google Shape;415;p27"/>
          <p:cNvSpPr txBox="1"/>
          <p:nvPr>
            <p:ph type="title"/>
          </p:nvPr>
        </p:nvSpPr>
        <p:spPr>
          <a:xfrm>
            <a:off x="323850" y="620722"/>
            <a:ext cx="11538000" cy="6834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Department </a:t>
            </a:r>
            <a:r>
              <a:rPr lang="en-GB"/>
              <a:t>Store</a:t>
            </a:r>
            <a:r>
              <a:rPr lang="en-GB"/>
              <a:t> Industry</a:t>
            </a:r>
            <a:endParaRPr/>
          </a:p>
          <a:p>
            <a:pPr indent="0" lvl="0" marL="0" rtl="0" algn="l">
              <a:spcBef>
                <a:spcPts val="0"/>
              </a:spcBef>
              <a:spcAft>
                <a:spcPts val="0"/>
              </a:spcAft>
              <a:buClr>
                <a:schemeClr val="dk1"/>
              </a:buClr>
              <a:buFont typeface="Arial"/>
              <a:buNone/>
            </a:pPr>
            <a:r>
              <a:rPr lang="en-GB" sz="1800"/>
              <a:t>Porter’s Five Forces</a:t>
            </a:r>
            <a:endParaRPr sz="1800"/>
          </a:p>
        </p:txBody>
      </p:sp>
      <p:sp>
        <p:nvSpPr>
          <p:cNvPr id="416" name="Google Shape;416;p27"/>
          <p:cNvSpPr/>
          <p:nvPr/>
        </p:nvSpPr>
        <p:spPr>
          <a:xfrm>
            <a:off x="6323025" y="15054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452450" y="3990625"/>
            <a:ext cx="5375700" cy="2318100"/>
          </a:xfrm>
          <a:prstGeom prst="round2DiagRect">
            <a:avLst>
              <a:gd fmla="val 0" name="adj1"/>
              <a:gd fmla="val 0" name="adj2"/>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txBox="1"/>
          <p:nvPr/>
        </p:nvSpPr>
        <p:spPr>
          <a:xfrm>
            <a:off x="376250" y="14292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Threats of New Entrants</a:t>
            </a:r>
            <a:endParaRPr b="1">
              <a:solidFill>
                <a:schemeClr val="lt1"/>
              </a:solidFill>
            </a:endParaRPr>
          </a:p>
        </p:txBody>
      </p:sp>
      <p:sp>
        <p:nvSpPr>
          <p:cNvPr id="419" name="Google Shape;419;p27"/>
          <p:cNvSpPr txBox="1"/>
          <p:nvPr/>
        </p:nvSpPr>
        <p:spPr>
          <a:xfrm>
            <a:off x="9576800" y="142277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Threats of Substitutes</a:t>
            </a:r>
            <a:endParaRPr b="1">
              <a:solidFill>
                <a:schemeClr val="lt1"/>
              </a:solidFill>
            </a:endParaRPr>
          </a:p>
        </p:txBody>
      </p:sp>
      <p:sp>
        <p:nvSpPr>
          <p:cNvPr id="420" name="Google Shape;420;p27"/>
          <p:cNvSpPr txBox="1"/>
          <p:nvPr/>
        </p:nvSpPr>
        <p:spPr>
          <a:xfrm>
            <a:off x="357950" y="5933200"/>
            <a:ext cx="2903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Suppliers</a:t>
            </a:r>
            <a:endParaRPr b="1">
              <a:solidFill>
                <a:schemeClr val="lt1"/>
              </a:solidFill>
            </a:endParaRPr>
          </a:p>
        </p:txBody>
      </p:sp>
      <p:sp>
        <p:nvSpPr>
          <p:cNvPr id="421" name="Google Shape;421;p27"/>
          <p:cNvSpPr txBox="1"/>
          <p:nvPr/>
        </p:nvSpPr>
        <p:spPr>
          <a:xfrm>
            <a:off x="9127400" y="6009400"/>
            <a:ext cx="26478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Buyers</a:t>
            </a:r>
            <a:endParaRPr b="1">
              <a:solidFill>
                <a:schemeClr val="lt1"/>
              </a:solidFill>
            </a:endParaRPr>
          </a:p>
        </p:txBody>
      </p:sp>
      <p:sp>
        <p:nvSpPr>
          <p:cNvPr id="422" name="Google Shape;422;p27"/>
          <p:cNvSpPr txBox="1"/>
          <p:nvPr/>
        </p:nvSpPr>
        <p:spPr>
          <a:xfrm>
            <a:off x="7315450" y="1925725"/>
            <a:ext cx="3939600" cy="16815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GB"/>
              <a:t>Substitutes:</a:t>
            </a:r>
            <a:endParaRPr b="1"/>
          </a:p>
          <a:p>
            <a:pPr indent="-317500" lvl="1" marL="914400" rtl="0" algn="l">
              <a:lnSpc>
                <a:spcPct val="150000"/>
              </a:lnSpc>
              <a:spcBef>
                <a:spcPts val="0"/>
              </a:spcBef>
              <a:spcAft>
                <a:spcPts val="0"/>
              </a:spcAft>
              <a:buClr>
                <a:srgbClr val="FF0000"/>
              </a:buClr>
              <a:buSzPts val="1400"/>
              <a:buChar char="-"/>
            </a:pPr>
            <a:r>
              <a:rPr b="1" lang="en-GB">
                <a:solidFill>
                  <a:srgbClr val="FF0000"/>
                </a:solidFill>
              </a:rPr>
              <a:t>online shopping </a:t>
            </a:r>
            <a:r>
              <a:rPr lang="en-GB"/>
              <a:t>(low switching costs, attractive price-performance trade-off)</a:t>
            </a:r>
            <a:endParaRPr/>
          </a:p>
          <a:p>
            <a:pPr indent="-317500" lvl="1" marL="914400" rtl="0" algn="l">
              <a:lnSpc>
                <a:spcPct val="150000"/>
              </a:lnSpc>
              <a:spcBef>
                <a:spcPts val="0"/>
              </a:spcBef>
              <a:spcAft>
                <a:spcPts val="0"/>
              </a:spcAft>
              <a:buClr>
                <a:srgbClr val="FF0000"/>
              </a:buClr>
              <a:buSzPts val="1400"/>
              <a:buChar char="-"/>
            </a:pPr>
            <a:r>
              <a:rPr b="1" lang="en-GB">
                <a:solidFill>
                  <a:srgbClr val="FF0000"/>
                </a:solidFill>
              </a:rPr>
              <a:t>supercenters</a:t>
            </a:r>
            <a:endParaRPr b="1">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23" name="Google Shape;423;p27"/>
          <p:cNvSpPr txBox="1"/>
          <p:nvPr/>
        </p:nvSpPr>
        <p:spPr>
          <a:xfrm>
            <a:off x="7588900" y="4228825"/>
            <a:ext cx="3939600" cy="16746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GB">
                <a:solidFill>
                  <a:schemeClr val="dk1"/>
                </a:solidFill>
              </a:rPr>
              <a:t>Increasing bargaining power:</a:t>
            </a:r>
            <a:endParaRPr b="1">
              <a:solidFill>
                <a:schemeClr val="dk1"/>
              </a:solidFill>
            </a:endParaRPr>
          </a:p>
          <a:p>
            <a:pPr indent="-317500" lvl="1" marL="914400" rtl="0" algn="l">
              <a:lnSpc>
                <a:spcPct val="150000"/>
              </a:lnSpc>
              <a:spcBef>
                <a:spcPts val="0"/>
              </a:spcBef>
              <a:spcAft>
                <a:spcPts val="0"/>
              </a:spcAft>
              <a:buClr>
                <a:schemeClr val="dk1"/>
              </a:buClr>
              <a:buSzPts val="1400"/>
              <a:buChar char="-"/>
            </a:pPr>
            <a:r>
              <a:rPr lang="en-GB">
                <a:solidFill>
                  <a:schemeClr val="dk1"/>
                </a:solidFill>
              </a:rPr>
              <a:t>low switching costs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GB">
                <a:solidFill>
                  <a:schemeClr val="dk1"/>
                </a:solidFill>
              </a:rPr>
              <a:t>consumers more price sensitive since recession</a:t>
            </a:r>
            <a:endParaRPr>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424" name="Google Shape;424;p27"/>
          <p:cNvSpPr txBox="1"/>
          <p:nvPr/>
        </p:nvSpPr>
        <p:spPr>
          <a:xfrm>
            <a:off x="605600" y="4292875"/>
            <a:ext cx="3939600" cy="15273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GB">
                <a:solidFill>
                  <a:schemeClr val="dk1"/>
                </a:solidFill>
              </a:rPr>
              <a:t>Power of suppliers increases:</a:t>
            </a:r>
            <a:endParaRPr b="1">
              <a:solidFill>
                <a:schemeClr val="dk1"/>
              </a:solidFill>
            </a:endParaRPr>
          </a:p>
          <a:p>
            <a:pPr indent="-317500" lvl="1" marL="914400" rtl="0" algn="l">
              <a:lnSpc>
                <a:spcPct val="150000"/>
              </a:lnSpc>
              <a:spcBef>
                <a:spcPts val="0"/>
              </a:spcBef>
              <a:spcAft>
                <a:spcPts val="0"/>
              </a:spcAft>
              <a:buClr>
                <a:schemeClr val="dk1"/>
              </a:buClr>
              <a:buSzPts val="1400"/>
              <a:buChar char="-"/>
            </a:pPr>
            <a:r>
              <a:rPr lang="en-GB">
                <a:solidFill>
                  <a:schemeClr val="dk1"/>
                </a:solidFill>
              </a:rPr>
              <a:t>many players are leaving → harder to make deals with fair prices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425" name="Google Shape;425;p27"/>
          <p:cNvSpPr/>
          <p:nvPr/>
        </p:nvSpPr>
        <p:spPr>
          <a:xfrm>
            <a:off x="4647451" y="2416875"/>
            <a:ext cx="2903100" cy="29031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Intensity of Competitive Rivalry</a:t>
            </a:r>
            <a:endParaRPr b="1">
              <a:solidFill>
                <a:schemeClr val="lt1"/>
              </a:solidFill>
            </a:endParaRPr>
          </a:p>
          <a:p>
            <a:pPr indent="0" lvl="0" marL="0" rtl="0" algn="ctr">
              <a:spcBef>
                <a:spcPts val="0"/>
              </a:spcBef>
              <a:spcAft>
                <a:spcPts val="0"/>
              </a:spcAft>
              <a:buNone/>
            </a:pPr>
            <a:r>
              <a:rPr lang="en-GB" sz="1200">
                <a:solidFill>
                  <a:srgbClr val="CCCCCC"/>
                </a:solidFill>
              </a:rPr>
              <a:t>e.g. </a:t>
            </a:r>
            <a:r>
              <a:rPr lang="en-GB" sz="1200">
                <a:solidFill>
                  <a:schemeClr val="lt1"/>
                </a:solidFill>
              </a:rPr>
              <a:t>Walmart,</a:t>
            </a:r>
            <a:br>
              <a:rPr lang="en-GB" sz="1200">
                <a:solidFill>
                  <a:schemeClr val="lt1"/>
                </a:solidFill>
              </a:rPr>
            </a:br>
            <a:r>
              <a:rPr lang="en-GB" sz="1200">
                <a:solidFill>
                  <a:schemeClr val="lt1"/>
                </a:solidFill>
              </a:rPr>
              <a:t>Sears, JC Penney</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b="1" lang="en-GB">
                <a:solidFill>
                  <a:srgbClr val="FFFF00"/>
                </a:solidFill>
              </a:rPr>
              <a:t>Price pressure</a:t>
            </a:r>
            <a:r>
              <a:rPr lang="en-GB">
                <a:solidFill>
                  <a:schemeClr val="lt1"/>
                </a:solidFill>
              </a:rPr>
              <a:t> since:</a:t>
            </a:r>
            <a:endParaRPr>
              <a:solidFill>
                <a:schemeClr val="lt1"/>
              </a:solidFill>
            </a:endParaRPr>
          </a:p>
          <a:p>
            <a:pPr indent="0" lvl="0" marL="0" rtl="0" algn="ctr">
              <a:spcBef>
                <a:spcPts val="0"/>
              </a:spcBef>
              <a:spcAft>
                <a:spcPts val="0"/>
              </a:spcAft>
              <a:buNone/>
            </a:pPr>
            <a:r>
              <a:rPr lang="en-GB">
                <a:solidFill>
                  <a:schemeClr val="lt1"/>
                </a:solidFill>
              </a:rPr>
              <a:t>high fixed costs</a:t>
            </a:r>
            <a:endParaRPr>
              <a:solidFill>
                <a:schemeClr val="lt1"/>
              </a:solidFill>
            </a:endParaRPr>
          </a:p>
          <a:p>
            <a:pPr indent="0" lvl="0" marL="0" rtl="0" algn="ctr">
              <a:spcBef>
                <a:spcPts val="0"/>
              </a:spcBef>
              <a:spcAft>
                <a:spcPts val="0"/>
              </a:spcAft>
              <a:buNone/>
            </a:pPr>
            <a:r>
              <a:rPr lang="en-GB">
                <a:solidFill>
                  <a:schemeClr val="lt1"/>
                </a:solidFill>
              </a:rPr>
              <a:t>low switching costs</a:t>
            </a:r>
            <a:endParaRPr>
              <a:solidFill>
                <a:schemeClr val="lt1"/>
              </a:solidFill>
            </a:endParaRPr>
          </a:p>
          <a:p>
            <a:pPr indent="0" lvl="0" marL="0" rtl="0" algn="ctr">
              <a:spcBef>
                <a:spcPts val="0"/>
              </a:spcBef>
              <a:spcAft>
                <a:spcPts val="0"/>
              </a:spcAft>
              <a:buNone/>
            </a:pPr>
            <a:r>
              <a:rPr lang="en-GB">
                <a:solidFill>
                  <a:schemeClr val="lt1"/>
                </a:solidFill>
              </a:rPr>
              <a:t>rivals are big players</a:t>
            </a:r>
            <a:endParaRPr>
              <a:solidFill>
                <a:schemeClr val="lt1"/>
              </a:solidFill>
            </a:endParaRPr>
          </a:p>
        </p:txBody>
      </p:sp>
      <p:sp>
        <p:nvSpPr>
          <p:cNvPr id="426" name="Google Shape;426;p27"/>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28"/>
          <p:cNvSpPr txBox="1"/>
          <p:nvPr>
            <p:ph idx="1" type="body"/>
          </p:nvPr>
        </p:nvSpPr>
        <p:spPr>
          <a:xfrm>
            <a:off x="627100" y="2258550"/>
            <a:ext cx="4738200" cy="1334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00000"/>
              </a:lnSpc>
              <a:spcBef>
                <a:spcPts val="500"/>
              </a:spcBef>
              <a:spcAft>
                <a:spcPts val="0"/>
              </a:spcAft>
              <a:buSzPts val="1600"/>
              <a:buChar char="●"/>
            </a:pPr>
            <a:r>
              <a:rPr b="1" lang="en-GB" sz="1600"/>
              <a:t>still positive</a:t>
            </a:r>
            <a:r>
              <a:rPr lang="en-GB" sz="1600"/>
              <a:t>, thanks to cuts in expenses (workforce, stores)</a:t>
            </a:r>
            <a:endParaRPr sz="1600"/>
          </a:p>
          <a:p>
            <a:pPr indent="-330200" lvl="0" marL="457200" marR="0" rtl="0" algn="l">
              <a:lnSpc>
                <a:spcPct val="100000"/>
              </a:lnSpc>
              <a:spcBef>
                <a:spcPts val="0"/>
              </a:spcBef>
              <a:spcAft>
                <a:spcPts val="0"/>
              </a:spcAft>
              <a:buSzPts val="1600"/>
              <a:buChar char="●"/>
            </a:pPr>
            <a:r>
              <a:rPr b="1" lang="en-GB" sz="1600"/>
              <a:t>eroded by</a:t>
            </a:r>
            <a:r>
              <a:rPr lang="en-GB" sz="1600"/>
              <a:t> fast fashion, discounters and </a:t>
            </a:r>
            <a:r>
              <a:rPr b="1" lang="en-GB" sz="1600"/>
              <a:t>online shopping </a:t>
            </a:r>
            <a:r>
              <a:rPr lang="en-GB" sz="1600"/>
              <a:t>(high product overlap)</a:t>
            </a:r>
            <a:endParaRPr sz="1600"/>
          </a:p>
        </p:txBody>
      </p:sp>
      <p:sp>
        <p:nvSpPr>
          <p:cNvPr id="433" name="Google Shape;433;p2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34" name="Google Shape;434;p28"/>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Department Store Industry</a:t>
            </a:r>
            <a:endParaRPr/>
          </a:p>
          <a:p>
            <a:pPr indent="0" lvl="0" marL="0" rtl="0" algn="l">
              <a:spcBef>
                <a:spcPts val="0"/>
              </a:spcBef>
              <a:spcAft>
                <a:spcPts val="0"/>
              </a:spcAft>
              <a:buNone/>
            </a:pPr>
            <a:r>
              <a:rPr lang="en-GB" sz="1800"/>
              <a:t>Current Trends and Key Takeaways</a:t>
            </a:r>
            <a:endParaRPr sz="1800"/>
          </a:p>
        </p:txBody>
      </p:sp>
      <p:pic>
        <p:nvPicPr>
          <p:cNvPr descr="102321900-517862955.530x298.jpg" id="435" name="Google Shape;435;p28"/>
          <p:cNvPicPr preferRelativeResize="0"/>
          <p:nvPr/>
        </p:nvPicPr>
        <p:blipFill>
          <a:blip r:embed="rId3">
            <a:alphaModFix/>
          </a:blip>
          <a:stretch>
            <a:fillRect/>
          </a:stretch>
        </p:blipFill>
        <p:spPr>
          <a:xfrm>
            <a:off x="5829324" y="2029950"/>
            <a:ext cx="3152425" cy="1772500"/>
          </a:xfrm>
          <a:prstGeom prst="rect">
            <a:avLst/>
          </a:prstGeom>
          <a:noFill/>
          <a:ln>
            <a:noFill/>
          </a:ln>
        </p:spPr>
      </p:pic>
      <p:pic>
        <p:nvPicPr>
          <p:cNvPr descr="Sears-closing-stores.jpg" id="436" name="Google Shape;436;p28"/>
          <p:cNvPicPr preferRelativeResize="0"/>
          <p:nvPr/>
        </p:nvPicPr>
        <p:blipFill>
          <a:blip r:embed="rId4">
            <a:alphaModFix/>
          </a:blip>
          <a:stretch>
            <a:fillRect/>
          </a:stretch>
        </p:blipFill>
        <p:spPr>
          <a:xfrm>
            <a:off x="5829325" y="4025100"/>
            <a:ext cx="3152425" cy="1705884"/>
          </a:xfrm>
          <a:prstGeom prst="rect">
            <a:avLst/>
          </a:prstGeom>
          <a:noFill/>
          <a:ln>
            <a:noFill/>
          </a:ln>
        </p:spPr>
      </p:pic>
      <p:sp>
        <p:nvSpPr>
          <p:cNvPr id="437" name="Google Shape;437;p28"/>
          <p:cNvSpPr txBox="1"/>
          <p:nvPr/>
        </p:nvSpPr>
        <p:spPr>
          <a:xfrm>
            <a:off x="474700" y="1997850"/>
            <a:ext cx="2263500" cy="4131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Segment profitability</a:t>
            </a:r>
            <a:endParaRPr b="1" sz="1600">
              <a:solidFill>
                <a:srgbClr val="FFFFFF"/>
              </a:solidFill>
            </a:endParaRPr>
          </a:p>
        </p:txBody>
      </p:sp>
      <p:pic>
        <p:nvPicPr>
          <p:cNvPr id="438" name="Google Shape;438;p28"/>
          <p:cNvPicPr preferRelativeResize="0"/>
          <p:nvPr/>
        </p:nvPicPr>
        <p:blipFill rotWithShape="1">
          <a:blip r:embed="rId5">
            <a:alphaModFix/>
          </a:blip>
          <a:srcRect b="0" l="14989" r="49799" t="0"/>
          <a:stretch/>
        </p:blipFill>
        <p:spPr>
          <a:xfrm>
            <a:off x="9149825" y="2029950"/>
            <a:ext cx="2556721" cy="3701025"/>
          </a:xfrm>
          <a:prstGeom prst="rect">
            <a:avLst/>
          </a:prstGeom>
          <a:noFill/>
          <a:ln>
            <a:noFill/>
          </a:ln>
        </p:spPr>
      </p:pic>
      <p:cxnSp>
        <p:nvCxnSpPr>
          <p:cNvPr id="439" name="Google Shape;439;p28"/>
          <p:cNvCxnSpPr/>
          <p:nvPr/>
        </p:nvCxnSpPr>
        <p:spPr>
          <a:xfrm>
            <a:off x="5584713" y="1392100"/>
            <a:ext cx="25200" cy="4976700"/>
          </a:xfrm>
          <a:prstGeom prst="straightConnector1">
            <a:avLst/>
          </a:prstGeom>
          <a:noFill/>
          <a:ln cap="flat" cmpd="sng" w="9525">
            <a:solidFill>
              <a:srgbClr val="0B5394"/>
            </a:solidFill>
            <a:prstDash val="dash"/>
            <a:round/>
            <a:headEnd len="med" w="med" type="none"/>
            <a:tailEnd len="med" w="med" type="none"/>
          </a:ln>
        </p:spPr>
      </p:cxnSp>
      <p:sp>
        <p:nvSpPr>
          <p:cNvPr id="440" name="Google Shape;440;p28"/>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441" name="Google Shape;441;p28"/>
          <p:cNvSpPr txBox="1"/>
          <p:nvPr>
            <p:ph idx="1" type="body"/>
          </p:nvPr>
        </p:nvSpPr>
        <p:spPr>
          <a:xfrm>
            <a:off x="627100" y="4342625"/>
            <a:ext cx="4738200" cy="1334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00000"/>
              </a:lnSpc>
              <a:spcBef>
                <a:spcPts val="500"/>
              </a:spcBef>
              <a:spcAft>
                <a:spcPts val="0"/>
              </a:spcAft>
              <a:buSzPts val="1600"/>
              <a:buChar char="●"/>
            </a:pPr>
            <a:r>
              <a:rPr lang="en-GB" sz="1600"/>
              <a:t>Recession has decreased discretionary spending (not essential)</a:t>
            </a:r>
            <a:endParaRPr sz="1600"/>
          </a:p>
          <a:p>
            <a:pPr indent="-330200" lvl="0" marL="457200" marR="0" rtl="0" algn="l">
              <a:lnSpc>
                <a:spcPct val="100000"/>
              </a:lnSpc>
              <a:spcBef>
                <a:spcPts val="0"/>
              </a:spcBef>
              <a:spcAft>
                <a:spcPts val="0"/>
              </a:spcAft>
              <a:buSzPts val="1600"/>
              <a:buChar char="●"/>
            </a:pPr>
            <a:r>
              <a:rPr lang="en-GB" sz="1600"/>
              <a:t>Department stores have reduced size and opened outlet versions</a:t>
            </a:r>
            <a:endParaRPr sz="1600"/>
          </a:p>
        </p:txBody>
      </p:sp>
      <p:sp>
        <p:nvSpPr>
          <p:cNvPr id="442" name="Google Shape;442;p28"/>
          <p:cNvSpPr txBox="1"/>
          <p:nvPr/>
        </p:nvSpPr>
        <p:spPr>
          <a:xfrm>
            <a:off x="474700" y="4082050"/>
            <a:ext cx="2263500" cy="4131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Trends</a:t>
            </a:r>
            <a:endParaRPr b="1" sz="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2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49" name="Google Shape;449;p29"/>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Department Store Industry</a:t>
            </a:r>
            <a:endParaRPr/>
          </a:p>
          <a:p>
            <a:pPr indent="0" lvl="0" marL="0" rtl="0" algn="l">
              <a:spcBef>
                <a:spcPts val="0"/>
              </a:spcBef>
              <a:spcAft>
                <a:spcPts val="0"/>
              </a:spcAft>
              <a:buNone/>
            </a:pPr>
            <a:r>
              <a:rPr lang="en-GB" sz="1800"/>
              <a:t>Dynamics</a:t>
            </a:r>
            <a:endParaRPr sz="1800"/>
          </a:p>
        </p:txBody>
      </p:sp>
      <p:sp>
        <p:nvSpPr>
          <p:cNvPr id="450" name="Google Shape;450;p29"/>
          <p:cNvSpPr/>
          <p:nvPr/>
        </p:nvSpPr>
        <p:spPr>
          <a:xfrm>
            <a:off x="4087927" y="1310850"/>
            <a:ext cx="4294500" cy="2524800"/>
          </a:xfrm>
          <a:prstGeom prst="ellipse">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txBox="1"/>
          <p:nvPr/>
        </p:nvSpPr>
        <p:spPr>
          <a:xfrm>
            <a:off x="1912275" y="2232775"/>
            <a:ext cx="1815000" cy="400500"/>
          </a:xfrm>
          <a:prstGeom prst="rect">
            <a:avLst/>
          </a:prstGeom>
          <a:solidFill>
            <a:srgbClr val="1C4587"/>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Department Stores</a:t>
            </a:r>
            <a:endParaRPr b="1">
              <a:solidFill>
                <a:srgbClr val="FFFFFF"/>
              </a:solidFill>
            </a:endParaRPr>
          </a:p>
        </p:txBody>
      </p:sp>
      <p:sp>
        <p:nvSpPr>
          <p:cNvPr id="452" name="Google Shape;452;p29"/>
          <p:cNvSpPr txBox="1"/>
          <p:nvPr/>
        </p:nvSpPr>
        <p:spPr>
          <a:xfrm>
            <a:off x="8705650" y="2232775"/>
            <a:ext cx="1493100" cy="350400"/>
          </a:xfrm>
          <a:prstGeom prst="rect">
            <a:avLst/>
          </a:prstGeom>
          <a:solidFill>
            <a:srgbClr val="1C4587"/>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Supercenters</a:t>
            </a:r>
            <a:endParaRPr b="1">
              <a:solidFill>
                <a:srgbClr val="FFFFFF"/>
              </a:solidFill>
            </a:endParaRPr>
          </a:p>
        </p:txBody>
      </p:sp>
      <p:sp>
        <p:nvSpPr>
          <p:cNvPr id="453" name="Google Shape;453;p29"/>
          <p:cNvSpPr txBox="1"/>
          <p:nvPr/>
        </p:nvSpPr>
        <p:spPr>
          <a:xfrm>
            <a:off x="7014700" y="2114700"/>
            <a:ext cx="9105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Walmart</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Target</a:t>
            </a:r>
            <a:endParaRPr b="1"/>
          </a:p>
        </p:txBody>
      </p:sp>
      <p:sp>
        <p:nvSpPr>
          <p:cNvPr id="454" name="Google Shape;454;p29"/>
          <p:cNvSpPr txBox="1"/>
          <p:nvPr/>
        </p:nvSpPr>
        <p:spPr>
          <a:xfrm>
            <a:off x="4598525" y="1927200"/>
            <a:ext cx="1493100" cy="14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Sears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JC Penney</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Kohl's</a:t>
            </a:r>
            <a:endParaRPr b="1"/>
          </a:p>
        </p:txBody>
      </p:sp>
      <p:sp>
        <p:nvSpPr>
          <p:cNvPr id="455" name="Google Shape;455;p29"/>
          <p:cNvSpPr txBox="1"/>
          <p:nvPr/>
        </p:nvSpPr>
        <p:spPr>
          <a:xfrm>
            <a:off x="1912275" y="2624225"/>
            <a:ext cx="1815000" cy="619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r>
              <a:rPr b="1" lang="en-GB"/>
              <a:t>+</a:t>
            </a:r>
            <a:endParaRPr b="1"/>
          </a:p>
          <a:p>
            <a:pPr indent="0" lvl="0" marL="0" rtl="0" algn="ctr">
              <a:spcBef>
                <a:spcPts val="0"/>
              </a:spcBef>
              <a:spcAft>
                <a:spcPts val="0"/>
              </a:spcAft>
              <a:buNone/>
            </a:pPr>
            <a:r>
              <a:rPr lang="en-GB"/>
              <a:t>Growth</a:t>
            </a:r>
            <a:r>
              <a:rPr b="1" lang="en-GB"/>
              <a:t> --</a:t>
            </a:r>
            <a:endParaRPr b="1"/>
          </a:p>
        </p:txBody>
      </p:sp>
      <p:sp>
        <p:nvSpPr>
          <p:cNvPr id="456" name="Google Shape;456;p29"/>
          <p:cNvSpPr txBox="1"/>
          <p:nvPr/>
        </p:nvSpPr>
        <p:spPr>
          <a:xfrm>
            <a:off x="8705650" y="2574600"/>
            <a:ext cx="1493100" cy="619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r>
              <a:rPr b="1" lang="en-GB"/>
              <a:t>++</a:t>
            </a:r>
            <a:endParaRPr b="1"/>
          </a:p>
          <a:p>
            <a:pPr indent="0" lvl="0" marL="0" rtl="0" algn="ctr">
              <a:spcBef>
                <a:spcPts val="0"/>
              </a:spcBef>
              <a:spcAft>
                <a:spcPts val="0"/>
              </a:spcAft>
              <a:buNone/>
            </a:pPr>
            <a:r>
              <a:rPr lang="en-GB"/>
              <a:t>Growth </a:t>
            </a:r>
            <a:r>
              <a:rPr b="1" lang="en-GB"/>
              <a:t>++</a:t>
            </a:r>
            <a:endParaRPr b="1"/>
          </a:p>
        </p:txBody>
      </p:sp>
      <p:cxnSp>
        <p:nvCxnSpPr>
          <p:cNvPr id="457" name="Google Shape;457;p29"/>
          <p:cNvCxnSpPr>
            <a:stCxn id="450" idx="7"/>
            <a:endCxn id="450" idx="5"/>
          </p:cNvCxnSpPr>
          <p:nvPr/>
        </p:nvCxnSpPr>
        <p:spPr>
          <a:xfrm flipH="1" rot="-5400000">
            <a:off x="6861162" y="2572948"/>
            <a:ext cx="1785300" cy="600"/>
          </a:xfrm>
          <a:prstGeom prst="curvedConnector5">
            <a:avLst>
              <a:gd fmla="val -448" name="adj1"/>
              <a:gd fmla="val -225181165" name="adj2"/>
              <a:gd fmla="val 100933" name="adj3"/>
            </a:avLst>
          </a:prstGeom>
          <a:noFill/>
          <a:ln cap="flat" cmpd="sng" w="38100">
            <a:solidFill>
              <a:srgbClr val="1C4587"/>
            </a:solidFill>
            <a:prstDash val="solid"/>
            <a:round/>
            <a:headEnd len="med" w="med" type="none"/>
            <a:tailEnd len="med" w="med" type="none"/>
          </a:ln>
        </p:spPr>
      </p:cxnSp>
      <p:cxnSp>
        <p:nvCxnSpPr>
          <p:cNvPr id="458" name="Google Shape;458;p29"/>
          <p:cNvCxnSpPr/>
          <p:nvPr/>
        </p:nvCxnSpPr>
        <p:spPr>
          <a:xfrm>
            <a:off x="5970700" y="2573250"/>
            <a:ext cx="1044000" cy="0"/>
          </a:xfrm>
          <a:prstGeom prst="straightConnector1">
            <a:avLst/>
          </a:prstGeom>
          <a:noFill/>
          <a:ln cap="flat" cmpd="sng" w="38100">
            <a:solidFill>
              <a:srgbClr val="CC0000"/>
            </a:solidFill>
            <a:prstDash val="solid"/>
            <a:round/>
            <a:headEnd len="med" w="med" type="none"/>
            <a:tailEnd len="med" w="med" type="triangle"/>
          </a:ln>
        </p:spPr>
      </p:cxnSp>
      <p:sp>
        <p:nvSpPr>
          <p:cNvPr id="459" name="Google Shape;459;p29"/>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460" name="Google Shape;460;p29"/>
          <p:cNvSpPr txBox="1"/>
          <p:nvPr>
            <p:ph idx="1" type="body"/>
          </p:nvPr>
        </p:nvSpPr>
        <p:spPr>
          <a:xfrm>
            <a:off x="3146375" y="4425025"/>
            <a:ext cx="6334200" cy="15768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500"/>
              </a:spcBef>
              <a:spcAft>
                <a:spcPts val="0"/>
              </a:spcAft>
              <a:buSzPts val="1600"/>
              <a:buChar char="●"/>
            </a:pPr>
            <a:r>
              <a:rPr b="1" lang="en-GB" sz="1600"/>
              <a:t>expanding </a:t>
            </a:r>
            <a:r>
              <a:rPr b="1" lang="en-GB" sz="1600">
                <a:solidFill>
                  <a:srgbClr val="FF0000"/>
                </a:solidFill>
              </a:rPr>
              <a:t>grocery offerings</a:t>
            </a:r>
            <a:r>
              <a:rPr b="1" lang="en-GB" sz="1600"/>
              <a:t> (becoming supercenters)</a:t>
            </a:r>
            <a:endParaRPr b="1" sz="1600"/>
          </a:p>
          <a:p>
            <a:pPr indent="-330200" lvl="0" marL="457200" rtl="0" algn="l">
              <a:spcBef>
                <a:spcPts val="0"/>
              </a:spcBef>
              <a:spcAft>
                <a:spcPts val="0"/>
              </a:spcAft>
              <a:buSzPts val="1600"/>
              <a:buChar char="●"/>
            </a:pPr>
            <a:r>
              <a:rPr b="1" lang="en-GB" sz="1600"/>
              <a:t>ones with more</a:t>
            </a:r>
            <a:r>
              <a:rPr b="1" lang="en-GB" sz="1600">
                <a:solidFill>
                  <a:srgbClr val="FF0000"/>
                </a:solidFill>
              </a:rPr>
              <a:t> differentiated brands</a:t>
            </a:r>
            <a:r>
              <a:rPr b="1" lang="en-GB" sz="1600"/>
              <a:t> fare better</a:t>
            </a:r>
            <a:endParaRPr b="1" sz="1600"/>
          </a:p>
          <a:p>
            <a:pPr indent="-330200" lvl="0" marL="457200" rtl="0" algn="l">
              <a:spcBef>
                <a:spcPts val="0"/>
              </a:spcBef>
              <a:spcAft>
                <a:spcPts val="0"/>
              </a:spcAft>
              <a:buSzPts val="1600"/>
              <a:buChar char="●"/>
            </a:pPr>
            <a:r>
              <a:rPr b="1" lang="en-GB" sz="1600"/>
              <a:t>improve</a:t>
            </a:r>
            <a:r>
              <a:rPr b="1" lang="en-GB" sz="1600">
                <a:solidFill>
                  <a:srgbClr val="FF0000"/>
                </a:solidFill>
              </a:rPr>
              <a:t> online stores</a:t>
            </a:r>
            <a:endParaRPr b="1" sz="1600">
              <a:solidFill>
                <a:srgbClr val="FF0000"/>
              </a:solidFill>
            </a:endParaRPr>
          </a:p>
          <a:p>
            <a:pPr indent="-330200" lvl="0" marL="457200" rtl="0" algn="l">
              <a:spcBef>
                <a:spcPts val="0"/>
              </a:spcBef>
              <a:spcAft>
                <a:spcPts val="0"/>
              </a:spcAft>
              <a:buSzPts val="1600"/>
              <a:buChar char="●"/>
            </a:pPr>
            <a:r>
              <a:rPr lang="en-GB" sz="1600"/>
              <a:t>reduce real estate</a:t>
            </a:r>
            <a:endParaRPr sz="1600"/>
          </a:p>
          <a:p>
            <a:pPr indent="-330200" lvl="0" marL="457200" rtl="0" algn="l">
              <a:spcBef>
                <a:spcPts val="0"/>
              </a:spcBef>
              <a:spcAft>
                <a:spcPts val="0"/>
              </a:spcAft>
              <a:buSzPts val="1600"/>
              <a:buChar char="●"/>
            </a:pPr>
            <a:r>
              <a:rPr lang="en-GB" sz="1600"/>
              <a:t>supply chain efficiency</a:t>
            </a:r>
            <a:endParaRPr b="1"/>
          </a:p>
        </p:txBody>
      </p:sp>
      <p:sp>
        <p:nvSpPr>
          <p:cNvPr id="461" name="Google Shape;461;p29"/>
          <p:cNvSpPr txBox="1"/>
          <p:nvPr/>
        </p:nvSpPr>
        <p:spPr>
          <a:xfrm>
            <a:off x="2989775" y="4156050"/>
            <a:ext cx="3838200" cy="413100"/>
          </a:xfrm>
          <a:prstGeom prst="rect">
            <a:avLst/>
          </a:prstGeom>
          <a:solidFill>
            <a:srgbClr val="1C4587"/>
          </a:solid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FFFF"/>
                </a:solidFill>
              </a:rPr>
              <a:t>How department stores are adapting</a:t>
            </a:r>
            <a:endParaRPr b="1" sz="1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2"/>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marR="0" rtl="0" algn="l">
              <a:lnSpc>
                <a:spcPct val="100000"/>
              </a:lnSpc>
              <a:spcBef>
                <a:spcPts val="0"/>
              </a:spcBef>
              <a:spcAft>
                <a:spcPts val="0"/>
              </a:spcAft>
              <a:buClr>
                <a:schemeClr val="dk1"/>
              </a:buClr>
              <a:buFont typeface="Arial"/>
              <a:buNone/>
            </a:pPr>
            <a:r>
              <a:rPr lang="en-GB"/>
              <a:t>Our Problem Statement</a:t>
            </a:r>
            <a:endParaRPr/>
          </a:p>
          <a:p>
            <a:pPr indent="0" lvl="0" marL="0" rtl="0" algn="l">
              <a:spcBef>
                <a:spcPts val="0"/>
              </a:spcBef>
              <a:spcAft>
                <a:spcPts val="0"/>
              </a:spcAft>
              <a:buClr>
                <a:schemeClr val="lt1"/>
              </a:buClr>
              <a:buFont typeface="Arial"/>
              <a:buNone/>
            </a:pPr>
            <a:r>
              <a:rPr lang="en-GB" sz="1800">
                <a:solidFill>
                  <a:srgbClr val="000000"/>
                </a:solidFill>
              </a:rPr>
              <a:t>How should Aldi strengthen their position in the U.S. market?</a:t>
            </a:r>
            <a:endParaRPr sz="1800">
              <a:solidFill>
                <a:srgbClr val="000000"/>
              </a:solidFill>
            </a:endParaRPr>
          </a:p>
          <a:p>
            <a:pPr indent="0" lvl="0" marL="0" marR="0" rtl="0" algn="l">
              <a:lnSpc>
                <a:spcPct val="100000"/>
              </a:lnSpc>
              <a:spcBef>
                <a:spcPts val="0"/>
              </a:spcBef>
              <a:spcAft>
                <a:spcPts val="0"/>
              </a:spcAft>
              <a:buClr>
                <a:schemeClr val="dk1"/>
              </a:buClr>
              <a:buFont typeface="Arial"/>
              <a:buNone/>
            </a:pPr>
            <a:r>
              <a:t/>
            </a:r>
            <a:endParaRPr/>
          </a:p>
        </p:txBody>
      </p:sp>
      <p:pic>
        <p:nvPicPr>
          <p:cNvPr descr="usa48out.gif" id="125" name="Google Shape;125;p12"/>
          <p:cNvPicPr preferRelativeResize="0"/>
          <p:nvPr/>
        </p:nvPicPr>
        <p:blipFill>
          <a:blip r:embed="rId3">
            <a:alphaModFix/>
          </a:blip>
          <a:stretch>
            <a:fillRect/>
          </a:stretch>
        </p:blipFill>
        <p:spPr>
          <a:xfrm>
            <a:off x="1070900" y="1438900"/>
            <a:ext cx="5438675" cy="3511600"/>
          </a:xfrm>
          <a:prstGeom prst="rect">
            <a:avLst/>
          </a:prstGeom>
          <a:noFill/>
          <a:ln>
            <a:noFill/>
          </a:ln>
        </p:spPr>
      </p:pic>
      <p:sp>
        <p:nvSpPr>
          <p:cNvPr id="126" name="Google Shape;126;p12"/>
          <p:cNvSpPr/>
          <p:nvPr/>
        </p:nvSpPr>
        <p:spPr>
          <a:xfrm>
            <a:off x="449700" y="4950500"/>
            <a:ext cx="11412000" cy="1330800"/>
          </a:xfrm>
          <a:prstGeom prst="round2SameRect">
            <a:avLst>
              <a:gd fmla="val 16667" name="adj1"/>
              <a:gd fmla="val 0" name="adj2"/>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pic>
        <p:nvPicPr>
          <p:cNvPr id="128" name="Google Shape;128;p12"/>
          <p:cNvPicPr preferRelativeResize="0"/>
          <p:nvPr/>
        </p:nvPicPr>
        <p:blipFill>
          <a:blip r:embed="rId4">
            <a:alphaModFix/>
          </a:blip>
          <a:stretch>
            <a:fillRect/>
          </a:stretch>
        </p:blipFill>
        <p:spPr>
          <a:xfrm>
            <a:off x="4750067" y="3127013"/>
            <a:ext cx="499806" cy="594300"/>
          </a:xfrm>
          <a:prstGeom prst="rect">
            <a:avLst/>
          </a:prstGeom>
          <a:noFill/>
          <a:ln>
            <a:noFill/>
          </a:ln>
        </p:spPr>
      </p:pic>
      <p:sp>
        <p:nvSpPr>
          <p:cNvPr id="129" name="Google Shape;129;p12"/>
          <p:cNvSpPr txBox="1"/>
          <p:nvPr/>
        </p:nvSpPr>
        <p:spPr>
          <a:xfrm>
            <a:off x="323850" y="5608175"/>
            <a:ext cx="11538000" cy="594300"/>
          </a:xfrm>
          <a:prstGeom prst="rect">
            <a:avLst/>
          </a:prstGeom>
          <a:noFill/>
          <a:ln>
            <a:noFill/>
          </a:ln>
        </p:spPr>
        <p:txBody>
          <a:bodyPr anchorCtr="0" anchor="t" bIns="91425" lIns="91425" spcFirstLastPara="1" rIns="91425" wrap="square" tIns="91425">
            <a:noAutofit/>
          </a:bodyPr>
          <a:lstStyle/>
          <a:p>
            <a:pPr indent="-209550" lvl="0" marL="361950" rtl="0" algn="ctr">
              <a:spcBef>
                <a:spcPts val="0"/>
              </a:spcBef>
              <a:spcAft>
                <a:spcPts val="0"/>
              </a:spcAft>
              <a:buClr>
                <a:schemeClr val="dk1"/>
              </a:buClr>
              <a:buSzPts val="1100"/>
              <a:buFont typeface="Arial"/>
              <a:buNone/>
            </a:pPr>
            <a:r>
              <a:rPr lang="en-GB" sz="2400">
                <a:solidFill>
                  <a:schemeClr val="lt1"/>
                </a:solidFill>
              </a:rPr>
              <a:t>How should Aldi compete in the U.S. market?</a:t>
            </a:r>
            <a:endParaRPr sz="2400">
              <a:solidFill>
                <a:schemeClr val="lt1"/>
              </a:solidFill>
            </a:endParaRPr>
          </a:p>
        </p:txBody>
      </p:sp>
      <p:sp>
        <p:nvSpPr>
          <p:cNvPr id="130" name="Google Shape;130;p12"/>
          <p:cNvSpPr txBox="1"/>
          <p:nvPr/>
        </p:nvSpPr>
        <p:spPr>
          <a:xfrm>
            <a:off x="323850" y="5060000"/>
            <a:ext cx="11538000" cy="594300"/>
          </a:xfrm>
          <a:prstGeom prst="rect">
            <a:avLst/>
          </a:prstGeom>
          <a:noFill/>
          <a:ln>
            <a:noFill/>
          </a:ln>
        </p:spPr>
        <p:txBody>
          <a:bodyPr anchorCtr="0" anchor="t" bIns="91425" lIns="91425" spcFirstLastPara="1" rIns="91425" wrap="square" tIns="91425">
            <a:noAutofit/>
          </a:bodyPr>
          <a:lstStyle/>
          <a:p>
            <a:pPr indent="-209550" lvl="0" marL="361950" rtl="0" algn="ctr">
              <a:spcBef>
                <a:spcPts val="0"/>
              </a:spcBef>
              <a:spcAft>
                <a:spcPts val="0"/>
              </a:spcAft>
              <a:buNone/>
            </a:pPr>
            <a:r>
              <a:rPr lang="en-GB" sz="2400">
                <a:solidFill>
                  <a:schemeClr val="lt1"/>
                </a:solidFill>
              </a:rPr>
              <a:t>Which segment of the retailer industry should Aldi focus on for their expansion？</a:t>
            </a:r>
            <a:endParaRPr sz="2400">
              <a:solidFill>
                <a:schemeClr val="lt1"/>
              </a:solidFill>
            </a:endParaRPr>
          </a:p>
        </p:txBody>
      </p:sp>
      <p:sp>
        <p:nvSpPr>
          <p:cNvPr id="131" name="Google Shape;131;p12"/>
          <p:cNvSpPr txBox="1"/>
          <p:nvPr/>
        </p:nvSpPr>
        <p:spPr>
          <a:xfrm>
            <a:off x="7208400" y="1552300"/>
            <a:ext cx="46980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1C4587"/>
                </a:solidFill>
              </a:rPr>
              <a:t>Fierce competition in U.S. retailer industry</a:t>
            </a:r>
            <a:endParaRPr b="1" sz="1700">
              <a:solidFill>
                <a:srgbClr val="1C4587"/>
              </a:solidFill>
            </a:endParaRPr>
          </a:p>
        </p:txBody>
      </p:sp>
      <p:cxnSp>
        <p:nvCxnSpPr>
          <p:cNvPr id="132" name="Google Shape;132;p12"/>
          <p:cNvCxnSpPr>
            <a:stCxn id="128" idx="0"/>
          </p:cNvCxnSpPr>
          <p:nvPr/>
        </p:nvCxnSpPr>
        <p:spPr>
          <a:xfrm flipH="1" rot="5400000">
            <a:off x="3077420" y="1204463"/>
            <a:ext cx="1139100" cy="2706000"/>
          </a:xfrm>
          <a:prstGeom prst="curvedConnector2">
            <a:avLst/>
          </a:prstGeom>
          <a:noFill/>
          <a:ln cap="flat" cmpd="sng" w="38100">
            <a:solidFill>
              <a:srgbClr val="1155CC"/>
            </a:solidFill>
            <a:prstDash val="solid"/>
            <a:round/>
            <a:headEnd len="med" w="med" type="none"/>
            <a:tailEnd len="med" w="med" type="triangle"/>
          </a:ln>
        </p:spPr>
      </p:cxnSp>
      <p:cxnSp>
        <p:nvCxnSpPr>
          <p:cNvPr id="133" name="Google Shape;133;p12"/>
          <p:cNvCxnSpPr>
            <a:stCxn id="128" idx="1"/>
          </p:cNvCxnSpPr>
          <p:nvPr/>
        </p:nvCxnSpPr>
        <p:spPr>
          <a:xfrm flipH="1">
            <a:off x="2373467" y="3424163"/>
            <a:ext cx="2376600" cy="555000"/>
          </a:xfrm>
          <a:prstGeom prst="curvedConnector3">
            <a:avLst>
              <a:gd fmla="val 9503" name="adj1"/>
            </a:avLst>
          </a:prstGeom>
          <a:noFill/>
          <a:ln cap="flat" cmpd="sng" w="38100">
            <a:solidFill>
              <a:srgbClr val="1155CC"/>
            </a:solidFill>
            <a:prstDash val="solid"/>
            <a:round/>
            <a:headEnd len="med" w="med" type="none"/>
            <a:tailEnd len="med" w="med" type="triangle"/>
          </a:ln>
        </p:spPr>
      </p:cxnSp>
      <p:sp>
        <p:nvSpPr>
          <p:cNvPr id="134" name="Google Shape;134;p12"/>
          <p:cNvSpPr/>
          <p:nvPr/>
        </p:nvSpPr>
        <p:spPr>
          <a:xfrm>
            <a:off x="5260950" y="2051650"/>
            <a:ext cx="826425" cy="1319225"/>
          </a:xfrm>
          <a:custGeom>
            <a:rect b="b" l="l" r="r" t="t"/>
            <a:pathLst>
              <a:path extrusionOk="0" h="52769" w="33057">
                <a:moveTo>
                  <a:pt x="0" y="52769"/>
                </a:moveTo>
                <a:cubicBezTo>
                  <a:pt x="4902" y="49752"/>
                  <a:pt x="23914" y="43464"/>
                  <a:pt x="29411" y="34669"/>
                </a:cubicBezTo>
                <a:cubicBezTo>
                  <a:pt x="34908" y="25874"/>
                  <a:pt x="32385" y="5778"/>
                  <a:pt x="32980" y="0"/>
                </a:cubicBezTo>
              </a:path>
            </a:pathLst>
          </a:custGeom>
          <a:noFill/>
          <a:ln cap="flat" cmpd="sng" w="38100">
            <a:solidFill>
              <a:srgbClr val="1155CC"/>
            </a:solidFill>
            <a:prstDash val="solid"/>
            <a:round/>
            <a:headEnd len="med" w="med" type="none"/>
            <a:tailEnd len="med" w="med" type="triangle"/>
          </a:ln>
        </p:spPr>
      </p:sp>
      <p:cxnSp>
        <p:nvCxnSpPr>
          <p:cNvPr id="135" name="Google Shape;135;p12"/>
          <p:cNvCxnSpPr>
            <a:stCxn id="128" idx="3"/>
          </p:cNvCxnSpPr>
          <p:nvPr/>
        </p:nvCxnSpPr>
        <p:spPr>
          <a:xfrm>
            <a:off x="5249873" y="3424163"/>
            <a:ext cx="405600" cy="1033200"/>
          </a:xfrm>
          <a:prstGeom prst="curvedConnector2">
            <a:avLst/>
          </a:prstGeom>
          <a:noFill/>
          <a:ln cap="flat" cmpd="sng" w="38100">
            <a:solidFill>
              <a:srgbClr val="1155CC"/>
            </a:solidFill>
            <a:prstDash val="solid"/>
            <a:round/>
            <a:headEnd len="med" w="med" type="none"/>
            <a:tailEnd len="med" w="med" type="triangle"/>
          </a:ln>
        </p:spPr>
      </p:cxnSp>
      <p:sp>
        <p:nvSpPr>
          <p:cNvPr id="136" name="Google Shape;136;p12"/>
          <p:cNvSpPr txBox="1"/>
          <p:nvPr/>
        </p:nvSpPr>
        <p:spPr>
          <a:xfrm>
            <a:off x="4416773" y="3855875"/>
            <a:ext cx="1233600" cy="291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CC0000"/>
                </a:solidFill>
              </a:rPr>
              <a:t>Expand?</a:t>
            </a:r>
            <a:endParaRPr b="1" sz="1800">
              <a:solidFill>
                <a:srgbClr val="CC0000"/>
              </a:solidFill>
            </a:endParaRPr>
          </a:p>
        </p:txBody>
      </p:sp>
      <p:pic>
        <p:nvPicPr>
          <p:cNvPr id="137" name="Google Shape;137;p12"/>
          <p:cNvPicPr preferRelativeResize="0"/>
          <p:nvPr/>
        </p:nvPicPr>
        <p:blipFill rotWithShape="1">
          <a:blip r:embed="rId5">
            <a:alphaModFix/>
          </a:blip>
          <a:srcRect b="0" l="29847" r="30765" t="0"/>
          <a:stretch/>
        </p:blipFill>
        <p:spPr>
          <a:xfrm>
            <a:off x="10223050" y="2129479"/>
            <a:ext cx="1018850" cy="1203146"/>
          </a:xfrm>
          <a:prstGeom prst="rect">
            <a:avLst/>
          </a:prstGeom>
          <a:noFill/>
          <a:ln>
            <a:noFill/>
          </a:ln>
        </p:spPr>
      </p:pic>
      <p:pic>
        <p:nvPicPr>
          <p:cNvPr id="138" name="Google Shape;138;p12"/>
          <p:cNvPicPr preferRelativeResize="0"/>
          <p:nvPr/>
        </p:nvPicPr>
        <p:blipFill>
          <a:blip r:embed="rId6">
            <a:alphaModFix/>
          </a:blip>
          <a:stretch>
            <a:fillRect/>
          </a:stretch>
        </p:blipFill>
        <p:spPr>
          <a:xfrm>
            <a:off x="8996925" y="2267693"/>
            <a:ext cx="1018850" cy="830625"/>
          </a:xfrm>
          <a:prstGeom prst="rect">
            <a:avLst/>
          </a:prstGeom>
          <a:noFill/>
          <a:ln>
            <a:noFill/>
          </a:ln>
        </p:spPr>
      </p:pic>
      <p:pic>
        <p:nvPicPr>
          <p:cNvPr id="139" name="Google Shape;139;p12"/>
          <p:cNvPicPr preferRelativeResize="0"/>
          <p:nvPr/>
        </p:nvPicPr>
        <p:blipFill rotWithShape="1">
          <a:blip r:embed="rId7">
            <a:alphaModFix/>
          </a:blip>
          <a:srcRect b="-5" l="0" r="0" t="40736"/>
          <a:stretch/>
        </p:blipFill>
        <p:spPr>
          <a:xfrm>
            <a:off x="9037875" y="3349899"/>
            <a:ext cx="2276701" cy="674677"/>
          </a:xfrm>
          <a:prstGeom prst="rect">
            <a:avLst/>
          </a:prstGeom>
          <a:noFill/>
          <a:ln>
            <a:noFill/>
          </a:ln>
        </p:spPr>
      </p:pic>
      <p:cxnSp>
        <p:nvCxnSpPr>
          <p:cNvPr id="140" name="Google Shape;140;p12"/>
          <p:cNvCxnSpPr>
            <a:stCxn id="128" idx="1"/>
          </p:cNvCxnSpPr>
          <p:nvPr/>
        </p:nvCxnSpPr>
        <p:spPr>
          <a:xfrm rot="10800000">
            <a:off x="1704467" y="2354363"/>
            <a:ext cx="3045600" cy="1069800"/>
          </a:xfrm>
          <a:prstGeom prst="straightConnector1">
            <a:avLst/>
          </a:prstGeom>
          <a:noFill/>
          <a:ln cap="flat" cmpd="sng" w="38100">
            <a:solidFill>
              <a:srgbClr val="1155CC"/>
            </a:solidFill>
            <a:prstDash val="solid"/>
            <a:round/>
            <a:headEnd len="med" w="med" type="none"/>
            <a:tailEnd len="med" w="med" type="triangle"/>
          </a:ln>
        </p:spPr>
      </p:cxnSp>
      <p:cxnSp>
        <p:nvCxnSpPr>
          <p:cNvPr id="141" name="Google Shape;141;p12"/>
          <p:cNvCxnSpPr>
            <a:stCxn id="128" idx="1"/>
          </p:cNvCxnSpPr>
          <p:nvPr/>
        </p:nvCxnSpPr>
        <p:spPr>
          <a:xfrm rot="10800000">
            <a:off x="1513367" y="3214463"/>
            <a:ext cx="3236700" cy="209700"/>
          </a:xfrm>
          <a:prstGeom prst="straightConnector1">
            <a:avLst/>
          </a:prstGeom>
          <a:noFill/>
          <a:ln cap="flat" cmpd="sng" w="38100">
            <a:solidFill>
              <a:srgbClr val="1155CC"/>
            </a:solidFill>
            <a:prstDash val="solid"/>
            <a:round/>
            <a:headEnd len="med" w="med" type="none"/>
            <a:tailEnd len="med" w="med" type="triangle"/>
          </a:ln>
        </p:spPr>
      </p:cxnSp>
      <p:cxnSp>
        <p:nvCxnSpPr>
          <p:cNvPr id="142" name="Google Shape;142;p12"/>
          <p:cNvCxnSpPr>
            <a:stCxn id="128" idx="2"/>
          </p:cNvCxnSpPr>
          <p:nvPr/>
        </p:nvCxnSpPr>
        <p:spPr>
          <a:xfrm flipH="1">
            <a:off x="3393170" y="3721314"/>
            <a:ext cx="1606800" cy="560700"/>
          </a:xfrm>
          <a:prstGeom prst="straightConnector1">
            <a:avLst/>
          </a:prstGeom>
          <a:noFill/>
          <a:ln cap="flat" cmpd="sng" w="38100">
            <a:solidFill>
              <a:srgbClr val="1155CC"/>
            </a:solidFill>
            <a:prstDash val="solid"/>
            <a:round/>
            <a:headEnd len="med" w="med" type="none"/>
            <a:tailEnd len="med" w="med" type="triangle"/>
          </a:ln>
        </p:spPr>
      </p:cxnSp>
      <p:pic>
        <p:nvPicPr>
          <p:cNvPr id="143" name="Google Shape;143;p12"/>
          <p:cNvPicPr preferRelativeResize="0"/>
          <p:nvPr/>
        </p:nvPicPr>
        <p:blipFill>
          <a:blip r:embed="rId8">
            <a:alphaModFix/>
          </a:blip>
          <a:stretch>
            <a:fillRect/>
          </a:stretch>
        </p:blipFill>
        <p:spPr>
          <a:xfrm>
            <a:off x="7284608" y="2011700"/>
            <a:ext cx="4410217" cy="2520150"/>
          </a:xfrm>
          <a:prstGeom prst="rect">
            <a:avLst/>
          </a:prstGeom>
          <a:noFill/>
          <a:ln>
            <a:noFill/>
          </a:ln>
        </p:spPr>
      </p:pic>
      <p:sp>
        <p:nvSpPr>
          <p:cNvPr id="144" name="Google Shape;144;p12"/>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30"/>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467" name="Google Shape;467;p30"/>
          <p:cNvSpPr txBox="1"/>
          <p:nvPr>
            <p:ph type="ctrTitle"/>
          </p:nvPr>
        </p:nvSpPr>
        <p:spPr>
          <a:xfrm>
            <a:off x="323850" y="610150"/>
            <a:ext cx="11538000" cy="8994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Grocery vs. Department Store</a:t>
            </a:r>
            <a:endParaRPr b="1" i="0" sz="2800" u="none" cap="none" strike="noStrike">
              <a:solidFill>
                <a:srgbClr val="000000"/>
              </a:solidFill>
              <a:latin typeface="Arial"/>
              <a:ea typeface="Arial"/>
              <a:cs typeface="Arial"/>
              <a:sym typeface="Arial"/>
            </a:endParaRPr>
          </a:p>
        </p:txBody>
      </p:sp>
      <p:grpSp>
        <p:nvGrpSpPr>
          <p:cNvPr id="468" name="Google Shape;468;p30"/>
          <p:cNvGrpSpPr/>
          <p:nvPr/>
        </p:nvGrpSpPr>
        <p:grpSpPr>
          <a:xfrm>
            <a:off x="144463" y="152401"/>
            <a:ext cx="11897959" cy="612694"/>
            <a:chOff x="144463" y="152401"/>
            <a:chExt cx="11897959" cy="612694"/>
          </a:xfrm>
        </p:grpSpPr>
        <p:sp>
          <p:nvSpPr>
            <p:cNvPr id="469" name="Google Shape;469;p30"/>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30"/>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30"/>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472" name="Google Shape;472;p30"/>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473" name="Google Shape;473;p30"/>
          <p:cNvSpPr txBox="1"/>
          <p:nvPr>
            <p:ph idx="4294967295" type="body"/>
          </p:nvPr>
        </p:nvSpPr>
        <p:spPr>
          <a:xfrm>
            <a:off x="400200" y="1691225"/>
            <a:ext cx="5298300" cy="48981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Comparison Grocery vs. Department Store</a:t>
            </a:r>
            <a:endParaRPr b="1" sz="1800">
              <a:solidFill>
                <a:srgbClr val="FFFFFF"/>
              </a:solidFill>
              <a:highlight>
                <a:srgbClr val="1C4587"/>
              </a:highlight>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1"/>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479" name="Google Shape;479;p31"/>
          <p:cNvSpPr txBox="1"/>
          <p:nvPr>
            <p:ph type="title"/>
          </p:nvPr>
        </p:nvSpPr>
        <p:spPr>
          <a:xfrm>
            <a:off x="323850" y="6969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vs. Department stores</a:t>
            </a:r>
            <a:endParaRPr/>
          </a:p>
          <a:p>
            <a:pPr indent="0" lvl="0" marL="0" marR="0" rtl="0" algn="l">
              <a:lnSpc>
                <a:spcPct val="100000"/>
              </a:lnSpc>
              <a:spcBef>
                <a:spcPts val="0"/>
              </a:spcBef>
              <a:spcAft>
                <a:spcPts val="0"/>
              </a:spcAft>
              <a:buClr>
                <a:schemeClr val="dk1"/>
              </a:buClr>
              <a:buFont typeface="Arial"/>
              <a:buNone/>
            </a:pPr>
            <a:r>
              <a:rPr lang="en-GB" sz="1800"/>
              <a:t>Summary</a:t>
            </a:r>
            <a:endParaRPr sz="1800"/>
          </a:p>
          <a:p>
            <a:pPr indent="0" lvl="0" marL="0" marR="0" rtl="0" algn="l">
              <a:lnSpc>
                <a:spcPct val="100000"/>
              </a:lnSpc>
              <a:spcBef>
                <a:spcPts val="0"/>
              </a:spcBef>
              <a:spcAft>
                <a:spcPts val="0"/>
              </a:spcAft>
              <a:buClr>
                <a:schemeClr val="dk1"/>
              </a:buClr>
              <a:buFont typeface="Arial"/>
              <a:buNone/>
            </a:pPr>
            <a:r>
              <a:t/>
            </a:r>
            <a:endParaRPr sz="1800"/>
          </a:p>
        </p:txBody>
      </p:sp>
      <p:sp>
        <p:nvSpPr>
          <p:cNvPr id="480" name="Google Shape;480;p31"/>
          <p:cNvSpPr txBox="1"/>
          <p:nvPr/>
        </p:nvSpPr>
        <p:spPr>
          <a:xfrm>
            <a:off x="471300" y="2019825"/>
            <a:ext cx="1348200" cy="1298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Key features</a:t>
            </a:r>
            <a:endParaRPr b="1">
              <a:solidFill>
                <a:srgbClr val="FFFFFF"/>
              </a:solidFill>
            </a:endParaRPr>
          </a:p>
        </p:txBody>
      </p:sp>
      <p:sp>
        <p:nvSpPr>
          <p:cNvPr id="481" name="Google Shape;481;p31"/>
          <p:cNvSpPr txBox="1"/>
          <p:nvPr/>
        </p:nvSpPr>
        <p:spPr>
          <a:xfrm>
            <a:off x="471300" y="3620028"/>
            <a:ext cx="1348200" cy="1298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Five forces</a:t>
            </a:r>
            <a:endParaRPr b="1">
              <a:solidFill>
                <a:srgbClr val="FFFFFF"/>
              </a:solidFill>
            </a:endParaRPr>
          </a:p>
        </p:txBody>
      </p:sp>
      <p:sp>
        <p:nvSpPr>
          <p:cNvPr id="482" name="Google Shape;482;p31"/>
          <p:cNvSpPr txBox="1"/>
          <p:nvPr/>
        </p:nvSpPr>
        <p:spPr>
          <a:xfrm>
            <a:off x="471300" y="5198875"/>
            <a:ext cx="3744900" cy="111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Conclusion</a:t>
            </a:r>
            <a:endParaRPr b="1">
              <a:solidFill>
                <a:srgbClr val="FFFFFF"/>
              </a:solidFill>
            </a:endParaRPr>
          </a:p>
        </p:txBody>
      </p:sp>
      <p:sp>
        <p:nvSpPr>
          <p:cNvPr id="483" name="Google Shape;483;p31"/>
          <p:cNvSpPr txBox="1"/>
          <p:nvPr/>
        </p:nvSpPr>
        <p:spPr>
          <a:xfrm>
            <a:off x="4477350" y="20198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1.5% (2009-14) → &lt; 1.5% (2014-19)</a:t>
            </a:r>
            <a:endParaRPr>
              <a:solidFill>
                <a:schemeClr val="dk1"/>
              </a:solidFill>
            </a:endParaRPr>
          </a:p>
        </p:txBody>
      </p:sp>
      <p:sp>
        <p:nvSpPr>
          <p:cNvPr id="484" name="Google Shape;484;p31"/>
          <p:cNvSpPr txBox="1"/>
          <p:nvPr/>
        </p:nvSpPr>
        <p:spPr>
          <a:xfrm>
            <a:off x="4477525" y="1392975"/>
            <a:ext cx="35481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a:t>
            </a:r>
            <a:endParaRPr b="1">
              <a:solidFill>
                <a:srgbClr val="FFFFFF"/>
              </a:solidFill>
            </a:endParaRPr>
          </a:p>
        </p:txBody>
      </p:sp>
      <p:sp>
        <p:nvSpPr>
          <p:cNvPr id="485" name="Google Shape;485;p31"/>
          <p:cNvSpPr txBox="1"/>
          <p:nvPr/>
        </p:nvSpPr>
        <p:spPr>
          <a:xfrm>
            <a:off x="8280063" y="1392975"/>
            <a:ext cx="35478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Department Store</a:t>
            </a:r>
            <a:endParaRPr b="1">
              <a:solidFill>
                <a:srgbClr val="FFFFFF"/>
              </a:solidFill>
            </a:endParaRPr>
          </a:p>
        </p:txBody>
      </p:sp>
      <p:sp>
        <p:nvSpPr>
          <p:cNvPr id="486" name="Google Shape;486;p31"/>
          <p:cNvSpPr txBox="1"/>
          <p:nvPr/>
        </p:nvSpPr>
        <p:spPr>
          <a:xfrm>
            <a:off x="2080725" y="2019825"/>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Profitability</a:t>
            </a:r>
            <a:endParaRPr b="1">
              <a:solidFill>
                <a:schemeClr val="dk1"/>
              </a:solidFill>
            </a:endParaRPr>
          </a:p>
        </p:txBody>
      </p:sp>
      <p:sp>
        <p:nvSpPr>
          <p:cNvPr id="487" name="Google Shape;487;p31"/>
          <p:cNvSpPr txBox="1"/>
          <p:nvPr/>
        </p:nvSpPr>
        <p:spPr>
          <a:xfrm>
            <a:off x="2080725" y="2488613"/>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Annual growth</a:t>
            </a:r>
            <a:endParaRPr b="1">
              <a:solidFill>
                <a:schemeClr val="dk1"/>
              </a:solidFill>
            </a:endParaRPr>
          </a:p>
        </p:txBody>
      </p:sp>
      <p:sp>
        <p:nvSpPr>
          <p:cNvPr id="488" name="Google Shape;488;p31"/>
          <p:cNvSpPr txBox="1"/>
          <p:nvPr/>
        </p:nvSpPr>
        <p:spPr>
          <a:xfrm>
            <a:off x="2080725" y="2957400"/>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Market share</a:t>
            </a:r>
            <a:endParaRPr b="1">
              <a:solidFill>
                <a:schemeClr val="dk1"/>
              </a:solidFill>
            </a:endParaRPr>
          </a:p>
        </p:txBody>
      </p:sp>
      <p:sp>
        <p:nvSpPr>
          <p:cNvPr id="489" name="Google Shape;489;p31"/>
          <p:cNvSpPr txBox="1"/>
          <p:nvPr/>
        </p:nvSpPr>
        <p:spPr>
          <a:xfrm>
            <a:off x="4477350" y="24886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1.3% (2009-14) → 0.8% (2014-19)</a:t>
            </a:r>
            <a:endParaRPr>
              <a:solidFill>
                <a:schemeClr val="dk1"/>
              </a:solidFill>
            </a:endParaRPr>
          </a:p>
        </p:txBody>
      </p:sp>
      <p:sp>
        <p:nvSpPr>
          <p:cNvPr id="490" name="Google Shape;490;p31"/>
          <p:cNvSpPr txBox="1"/>
          <p:nvPr/>
        </p:nvSpPr>
        <p:spPr>
          <a:xfrm>
            <a:off x="4477525" y="29574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12.2% (2015)</a:t>
            </a:r>
            <a:endParaRPr>
              <a:solidFill>
                <a:schemeClr val="dk1"/>
              </a:solidFill>
            </a:endParaRPr>
          </a:p>
        </p:txBody>
      </p:sp>
      <p:sp>
        <p:nvSpPr>
          <p:cNvPr id="491" name="Google Shape;491;p31"/>
          <p:cNvSpPr txBox="1"/>
          <p:nvPr/>
        </p:nvSpPr>
        <p:spPr>
          <a:xfrm>
            <a:off x="8279975" y="20198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2.9% (2009-14) → &lt; 2.9% (2014-19)</a:t>
            </a:r>
            <a:endParaRPr>
              <a:solidFill>
                <a:schemeClr val="dk1"/>
              </a:solidFill>
            </a:endParaRPr>
          </a:p>
        </p:txBody>
      </p:sp>
      <p:sp>
        <p:nvSpPr>
          <p:cNvPr id="492" name="Google Shape;492;p31"/>
          <p:cNvSpPr txBox="1"/>
          <p:nvPr/>
        </p:nvSpPr>
        <p:spPr>
          <a:xfrm>
            <a:off x="8279975" y="24886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-4.1% (2009-14) → -1.4% (2014-19)</a:t>
            </a:r>
            <a:endParaRPr>
              <a:solidFill>
                <a:schemeClr val="dk1"/>
              </a:solidFill>
            </a:endParaRPr>
          </a:p>
        </p:txBody>
      </p:sp>
      <p:sp>
        <p:nvSpPr>
          <p:cNvPr id="493" name="Google Shape;493;p31"/>
          <p:cNvSpPr txBox="1"/>
          <p:nvPr/>
        </p:nvSpPr>
        <p:spPr>
          <a:xfrm>
            <a:off x="8280151" y="29574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3.5% (2015)</a:t>
            </a:r>
            <a:endParaRPr>
              <a:solidFill>
                <a:schemeClr val="dk1"/>
              </a:solidFill>
            </a:endParaRPr>
          </a:p>
        </p:txBody>
      </p:sp>
      <p:sp>
        <p:nvSpPr>
          <p:cNvPr id="494" name="Google Shape;494;p31"/>
          <p:cNvSpPr txBox="1"/>
          <p:nvPr/>
        </p:nvSpPr>
        <p:spPr>
          <a:xfrm>
            <a:off x="2080725" y="3620025"/>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Competitive rivalry</a:t>
            </a:r>
            <a:endParaRPr b="1">
              <a:solidFill>
                <a:schemeClr val="dk1"/>
              </a:solidFill>
            </a:endParaRPr>
          </a:p>
        </p:txBody>
      </p:sp>
      <p:sp>
        <p:nvSpPr>
          <p:cNvPr id="495" name="Google Shape;495;p31"/>
          <p:cNvSpPr txBox="1"/>
          <p:nvPr/>
        </p:nvSpPr>
        <p:spPr>
          <a:xfrm>
            <a:off x="2080725" y="4088813"/>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Threats of entrants</a:t>
            </a:r>
            <a:endParaRPr b="1">
              <a:solidFill>
                <a:schemeClr val="dk1"/>
              </a:solidFill>
            </a:endParaRPr>
          </a:p>
        </p:txBody>
      </p:sp>
      <p:sp>
        <p:nvSpPr>
          <p:cNvPr id="496" name="Google Shape;496;p31"/>
          <p:cNvSpPr txBox="1"/>
          <p:nvPr/>
        </p:nvSpPr>
        <p:spPr>
          <a:xfrm>
            <a:off x="2080725" y="4557600"/>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Threats of substitutes</a:t>
            </a:r>
            <a:endParaRPr b="1">
              <a:solidFill>
                <a:schemeClr val="dk1"/>
              </a:solidFill>
            </a:endParaRPr>
          </a:p>
        </p:txBody>
      </p:sp>
      <p:sp>
        <p:nvSpPr>
          <p:cNvPr id="497" name="Google Shape;497;p31"/>
          <p:cNvSpPr txBox="1"/>
          <p:nvPr/>
        </p:nvSpPr>
        <p:spPr>
          <a:xfrm>
            <a:off x="4477350" y="36199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Intensifying competition → price war</a:t>
            </a:r>
            <a:endParaRPr>
              <a:solidFill>
                <a:schemeClr val="dk1"/>
              </a:solidFill>
            </a:endParaRPr>
          </a:p>
        </p:txBody>
      </p:sp>
      <p:sp>
        <p:nvSpPr>
          <p:cNvPr id="498" name="Google Shape;498;p31"/>
          <p:cNvSpPr txBox="1"/>
          <p:nvPr/>
        </p:nvSpPr>
        <p:spPr>
          <a:xfrm>
            <a:off x="4477350" y="40887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Low barriers but lack competitiveness</a:t>
            </a:r>
            <a:endParaRPr>
              <a:solidFill>
                <a:schemeClr val="dk1"/>
              </a:solidFill>
            </a:endParaRPr>
          </a:p>
        </p:txBody>
      </p:sp>
      <p:sp>
        <p:nvSpPr>
          <p:cNvPr id="499" name="Google Shape;499;p31"/>
          <p:cNvSpPr txBox="1"/>
          <p:nvPr/>
        </p:nvSpPr>
        <p:spPr>
          <a:xfrm>
            <a:off x="4477525" y="45575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Internal → healthier | external → cheaper</a:t>
            </a:r>
            <a:endParaRPr>
              <a:solidFill>
                <a:schemeClr val="dk1"/>
              </a:solidFill>
            </a:endParaRPr>
          </a:p>
        </p:txBody>
      </p:sp>
      <p:sp>
        <p:nvSpPr>
          <p:cNvPr id="500" name="Google Shape;500;p31"/>
          <p:cNvSpPr txBox="1"/>
          <p:nvPr/>
        </p:nvSpPr>
        <p:spPr>
          <a:xfrm>
            <a:off x="8279975" y="36199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High fixed costs → price pressure </a:t>
            </a:r>
            <a:endParaRPr>
              <a:solidFill>
                <a:schemeClr val="dk1"/>
              </a:solidFill>
            </a:endParaRPr>
          </a:p>
        </p:txBody>
      </p:sp>
      <p:sp>
        <p:nvSpPr>
          <p:cNvPr id="501" name="Google Shape;501;p31"/>
          <p:cNvSpPr txBox="1"/>
          <p:nvPr/>
        </p:nvSpPr>
        <p:spPr>
          <a:xfrm>
            <a:off x="8279975" y="40887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High barriers → no entrants</a:t>
            </a:r>
            <a:endParaRPr>
              <a:solidFill>
                <a:schemeClr val="dk1"/>
              </a:solidFill>
            </a:endParaRPr>
          </a:p>
        </p:txBody>
      </p:sp>
      <p:sp>
        <p:nvSpPr>
          <p:cNvPr id="502" name="Google Shape;502;p31"/>
          <p:cNvSpPr txBox="1"/>
          <p:nvPr/>
        </p:nvSpPr>
        <p:spPr>
          <a:xfrm>
            <a:off x="8280151" y="45575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Supercenters, e-tailers</a:t>
            </a:r>
            <a:endParaRPr>
              <a:solidFill>
                <a:schemeClr val="dk1"/>
              </a:solidFill>
            </a:endParaRPr>
          </a:p>
        </p:txBody>
      </p:sp>
      <p:sp>
        <p:nvSpPr>
          <p:cNvPr id="503" name="Google Shape;503;p31"/>
          <p:cNvSpPr txBox="1"/>
          <p:nvPr/>
        </p:nvSpPr>
        <p:spPr>
          <a:xfrm>
            <a:off x="4477350" y="5198750"/>
            <a:ext cx="3548100" cy="1110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Stagnant growth and profitability, require cheaper and healthier foods</a:t>
            </a:r>
            <a:endParaRPr>
              <a:solidFill>
                <a:schemeClr val="dk1"/>
              </a:solidFill>
            </a:endParaRPr>
          </a:p>
        </p:txBody>
      </p:sp>
      <p:sp>
        <p:nvSpPr>
          <p:cNvPr id="504" name="Google Shape;504;p31"/>
          <p:cNvSpPr txBox="1"/>
          <p:nvPr/>
        </p:nvSpPr>
        <p:spPr>
          <a:xfrm>
            <a:off x="8286600" y="5198750"/>
            <a:ext cx="3548100" cy="1110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Decreasing revenues, customers migrate to supercenters and e-tailers</a:t>
            </a:r>
            <a:endParaRPr>
              <a:solidFill>
                <a:schemeClr val="dk1"/>
              </a:solidFill>
            </a:endParaRPr>
          </a:p>
        </p:txBody>
      </p:sp>
      <p:sp>
        <p:nvSpPr>
          <p:cNvPr id="505" name="Google Shape;505;p31"/>
          <p:cNvSpPr txBox="1"/>
          <p:nvPr/>
        </p:nvSpPr>
        <p:spPr>
          <a:xfrm>
            <a:off x="13958025" y="1549450"/>
            <a:ext cx="7499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32"/>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512" name="Google Shape;512;p32"/>
          <p:cNvSpPr txBox="1"/>
          <p:nvPr>
            <p:ph type="title"/>
          </p:nvPr>
        </p:nvSpPr>
        <p:spPr>
          <a:xfrm>
            <a:off x="323850" y="6969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vs. Department stores</a:t>
            </a:r>
            <a:endParaRPr/>
          </a:p>
          <a:p>
            <a:pPr indent="0" lvl="0" marL="0" marR="0" rtl="0" algn="l">
              <a:lnSpc>
                <a:spcPct val="100000"/>
              </a:lnSpc>
              <a:spcBef>
                <a:spcPts val="0"/>
              </a:spcBef>
              <a:spcAft>
                <a:spcPts val="0"/>
              </a:spcAft>
              <a:buClr>
                <a:schemeClr val="dk1"/>
              </a:buClr>
              <a:buFont typeface="Arial"/>
              <a:buNone/>
            </a:pPr>
            <a:r>
              <a:rPr lang="en-GB" sz="1800"/>
              <a:t>Summary</a:t>
            </a:r>
            <a:endParaRPr sz="1800"/>
          </a:p>
          <a:p>
            <a:pPr indent="0" lvl="0" marL="0" marR="0" rtl="0" algn="l">
              <a:lnSpc>
                <a:spcPct val="100000"/>
              </a:lnSpc>
              <a:spcBef>
                <a:spcPts val="0"/>
              </a:spcBef>
              <a:spcAft>
                <a:spcPts val="0"/>
              </a:spcAft>
              <a:buClr>
                <a:schemeClr val="dk1"/>
              </a:buClr>
              <a:buFont typeface="Arial"/>
              <a:buNone/>
            </a:pPr>
            <a:r>
              <a:t/>
            </a:r>
            <a:endParaRPr sz="1800"/>
          </a:p>
        </p:txBody>
      </p:sp>
      <p:sp>
        <p:nvSpPr>
          <p:cNvPr id="513" name="Google Shape;513;p32"/>
          <p:cNvSpPr txBox="1"/>
          <p:nvPr/>
        </p:nvSpPr>
        <p:spPr>
          <a:xfrm>
            <a:off x="471300" y="2019825"/>
            <a:ext cx="1348200" cy="1298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Key features</a:t>
            </a:r>
            <a:endParaRPr b="1">
              <a:solidFill>
                <a:srgbClr val="FFFFFF"/>
              </a:solidFill>
            </a:endParaRPr>
          </a:p>
        </p:txBody>
      </p:sp>
      <p:sp>
        <p:nvSpPr>
          <p:cNvPr id="514" name="Google Shape;514;p32"/>
          <p:cNvSpPr txBox="1"/>
          <p:nvPr/>
        </p:nvSpPr>
        <p:spPr>
          <a:xfrm>
            <a:off x="471300" y="3620028"/>
            <a:ext cx="1348200" cy="1298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Five forces</a:t>
            </a:r>
            <a:endParaRPr b="1">
              <a:solidFill>
                <a:srgbClr val="FFFFFF"/>
              </a:solidFill>
            </a:endParaRPr>
          </a:p>
        </p:txBody>
      </p:sp>
      <p:sp>
        <p:nvSpPr>
          <p:cNvPr id="515" name="Google Shape;515;p32"/>
          <p:cNvSpPr txBox="1"/>
          <p:nvPr/>
        </p:nvSpPr>
        <p:spPr>
          <a:xfrm>
            <a:off x="471300" y="5198875"/>
            <a:ext cx="3744900" cy="111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Conclusion</a:t>
            </a:r>
            <a:endParaRPr b="1">
              <a:solidFill>
                <a:srgbClr val="FFFFFF"/>
              </a:solidFill>
            </a:endParaRPr>
          </a:p>
        </p:txBody>
      </p:sp>
      <p:sp>
        <p:nvSpPr>
          <p:cNvPr id="516" name="Google Shape;516;p32"/>
          <p:cNvSpPr txBox="1"/>
          <p:nvPr/>
        </p:nvSpPr>
        <p:spPr>
          <a:xfrm>
            <a:off x="4477350" y="20198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1.5% (2009-14) → &lt; 1.5% (2014-19)</a:t>
            </a:r>
            <a:endParaRPr>
              <a:solidFill>
                <a:schemeClr val="dk1"/>
              </a:solidFill>
            </a:endParaRPr>
          </a:p>
        </p:txBody>
      </p:sp>
      <p:sp>
        <p:nvSpPr>
          <p:cNvPr id="517" name="Google Shape;517;p32"/>
          <p:cNvSpPr txBox="1"/>
          <p:nvPr/>
        </p:nvSpPr>
        <p:spPr>
          <a:xfrm>
            <a:off x="4477525" y="1392975"/>
            <a:ext cx="35481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a:t>
            </a:r>
            <a:endParaRPr b="1">
              <a:solidFill>
                <a:srgbClr val="FFFFFF"/>
              </a:solidFill>
            </a:endParaRPr>
          </a:p>
        </p:txBody>
      </p:sp>
      <p:sp>
        <p:nvSpPr>
          <p:cNvPr id="518" name="Google Shape;518;p32"/>
          <p:cNvSpPr txBox="1"/>
          <p:nvPr/>
        </p:nvSpPr>
        <p:spPr>
          <a:xfrm>
            <a:off x="8280063" y="1392975"/>
            <a:ext cx="35478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Department Store</a:t>
            </a:r>
            <a:endParaRPr b="1">
              <a:solidFill>
                <a:srgbClr val="FFFFFF"/>
              </a:solidFill>
            </a:endParaRPr>
          </a:p>
        </p:txBody>
      </p:sp>
      <p:sp>
        <p:nvSpPr>
          <p:cNvPr id="519" name="Google Shape;519;p32"/>
          <p:cNvSpPr txBox="1"/>
          <p:nvPr/>
        </p:nvSpPr>
        <p:spPr>
          <a:xfrm>
            <a:off x="2080725" y="2019825"/>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Profitability</a:t>
            </a:r>
            <a:endParaRPr b="1">
              <a:solidFill>
                <a:schemeClr val="dk1"/>
              </a:solidFill>
            </a:endParaRPr>
          </a:p>
        </p:txBody>
      </p:sp>
      <p:sp>
        <p:nvSpPr>
          <p:cNvPr id="520" name="Google Shape;520;p32"/>
          <p:cNvSpPr txBox="1"/>
          <p:nvPr/>
        </p:nvSpPr>
        <p:spPr>
          <a:xfrm>
            <a:off x="2080725" y="2488613"/>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Annual growth</a:t>
            </a:r>
            <a:endParaRPr b="1">
              <a:solidFill>
                <a:schemeClr val="dk1"/>
              </a:solidFill>
            </a:endParaRPr>
          </a:p>
        </p:txBody>
      </p:sp>
      <p:sp>
        <p:nvSpPr>
          <p:cNvPr id="521" name="Google Shape;521;p32"/>
          <p:cNvSpPr txBox="1"/>
          <p:nvPr/>
        </p:nvSpPr>
        <p:spPr>
          <a:xfrm>
            <a:off x="2080725" y="2957400"/>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Market share</a:t>
            </a:r>
            <a:endParaRPr b="1">
              <a:solidFill>
                <a:schemeClr val="dk1"/>
              </a:solidFill>
            </a:endParaRPr>
          </a:p>
        </p:txBody>
      </p:sp>
      <p:sp>
        <p:nvSpPr>
          <p:cNvPr id="522" name="Google Shape;522;p32"/>
          <p:cNvSpPr txBox="1"/>
          <p:nvPr/>
        </p:nvSpPr>
        <p:spPr>
          <a:xfrm>
            <a:off x="4477350" y="24886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1.3% (2009-14) → 0.8% (2014-19)</a:t>
            </a:r>
            <a:endParaRPr>
              <a:solidFill>
                <a:schemeClr val="dk1"/>
              </a:solidFill>
            </a:endParaRPr>
          </a:p>
        </p:txBody>
      </p:sp>
      <p:sp>
        <p:nvSpPr>
          <p:cNvPr id="523" name="Google Shape;523;p32"/>
          <p:cNvSpPr txBox="1"/>
          <p:nvPr/>
        </p:nvSpPr>
        <p:spPr>
          <a:xfrm>
            <a:off x="4477525" y="295742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12.2</a:t>
            </a:r>
            <a:r>
              <a:rPr lang="en-GB">
                <a:solidFill>
                  <a:schemeClr val="dk1"/>
                </a:solidFill>
              </a:rPr>
              <a:t>% (2015)</a:t>
            </a:r>
            <a:endParaRPr>
              <a:solidFill>
                <a:schemeClr val="dk1"/>
              </a:solidFill>
            </a:endParaRPr>
          </a:p>
        </p:txBody>
      </p:sp>
      <p:sp>
        <p:nvSpPr>
          <p:cNvPr id="524" name="Google Shape;524;p32"/>
          <p:cNvSpPr txBox="1"/>
          <p:nvPr/>
        </p:nvSpPr>
        <p:spPr>
          <a:xfrm>
            <a:off x="8279975" y="20198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2.9% (2009-14) → &lt; 2.9% (2014-19)</a:t>
            </a:r>
            <a:endParaRPr>
              <a:solidFill>
                <a:schemeClr val="dk1"/>
              </a:solidFill>
            </a:endParaRPr>
          </a:p>
        </p:txBody>
      </p:sp>
      <p:sp>
        <p:nvSpPr>
          <p:cNvPr id="525" name="Google Shape;525;p32"/>
          <p:cNvSpPr txBox="1"/>
          <p:nvPr/>
        </p:nvSpPr>
        <p:spPr>
          <a:xfrm>
            <a:off x="8279975" y="24886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-4.1% (2009-14) → -1.4% (2014-19)</a:t>
            </a:r>
            <a:endParaRPr>
              <a:solidFill>
                <a:schemeClr val="dk1"/>
              </a:solidFill>
            </a:endParaRPr>
          </a:p>
        </p:txBody>
      </p:sp>
      <p:sp>
        <p:nvSpPr>
          <p:cNvPr id="526" name="Google Shape;526;p32"/>
          <p:cNvSpPr txBox="1"/>
          <p:nvPr/>
        </p:nvSpPr>
        <p:spPr>
          <a:xfrm>
            <a:off x="8280151" y="295742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3.5</a:t>
            </a:r>
            <a:r>
              <a:rPr lang="en-GB">
                <a:solidFill>
                  <a:schemeClr val="dk1"/>
                </a:solidFill>
              </a:rPr>
              <a:t>% (2015)</a:t>
            </a:r>
            <a:endParaRPr>
              <a:solidFill>
                <a:schemeClr val="dk1"/>
              </a:solidFill>
            </a:endParaRPr>
          </a:p>
        </p:txBody>
      </p:sp>
      <p:sp>
        <p:nvSpPr>
          <p:cNvPr id="527" name="Google Shape;527;p32"/>
          <p:cNvSpPr txBox="1"/>
          <p:nvPr/>
        </p:nvSpPr>
        <p:spPr>
          <a:xfrm>
            <a:off x="2080725" y="3620025"/>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Competitive rivalry</a:t>
            </a:r>
            <a:endParaRPr b="1">
              <a:solidFill>
                <a:schemeClr val="dk1"/>
              </a:solidFill>
            </a:endParaRPr>
          </a:p>
        </p:txBody>
      </p:sp>
      <p:sp>
        <p:nvSpPr>
          <p:cNvPr id="528" name="Google Shape;528;p32"/>
          <p:cNvSpPr txBox="1"/>
          <p:nvPr/>
        </p:nvSpPr>
        <p:spPr>
          <a:xfrm>
            <a:off x="2080725" y="4088813"/>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Threats of entrants</a:t>
            </a:r>
            <a:endParaRPr b="1">
              <a:solidFill>
                <a:schemeClr val="dk1"/>
              </a:solidFill>
            </a:endParaRPr>
          </a:p>
        </p:txBody>
      </p:sp>
      <p:sp>
        <p:nvSpPr>
          <p:cNvPr id="529" name="Google Shape;529;p32"/>
          <p:cNvSpPr txBox="1"/>
          <p:nvPr/>
        </p:nvSpPr>
        <p:spPr>
          <a:xfrm>
            <a:off x="2080725" y="4557600"/>
            <a:ext cx="21354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Threats of substitutes</a:t>
            </a:r>
            <a:endParaRPr b="1">
              <a:solidFill>
                <a:schemeClr val="dk1"/>
              </a:solidFill>
            </a:endParaRPr>
          </a:p>
        </p:txBody>
      </p:sp>
      <p:sp>
        <p:nvSpPr>
          <p:cNvPr id="530" name="Google Shape;530;p32"/>
          <p:cNvSpPr txBox="1"/>
          <p:nvPr/>
        </p:nvSpPr>
        <p:spPr>
          <a:xfrm>
            <a:off x="4477350" y="36199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Intensifying competition → price war</a:t>
            </a:r>
            <a:endParaRPr>
              <a:solidFill>
                <a:schemeClr val="dk1"/>
              </a:solidFill>
            </a:endParaRPr>
          </a:p>
        </p:txBody>
      </p:sp>
      <p:sp>
        <p:nvSpPr>
          <p:cNvPr id="531" name="Google Shape;531;p32"/>
          <p:cNvSpPr txBox="1"/>
          <p:nvPr/>
        </p:nvSpPr>
        <p:spPr>
          <a:xfrm>
            <a:off x="4477350" y="40887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Low barriers </a:t>
            </a:r>
            <a:r>
              <a:rPr lang="en-GB">
                <a:solidFill>
                  <a:schemeClr val="dk1"/>
                </a:solidFill>
              </a:rPr>
              <a:t>but </a:t>
            </a:r>
            <a:r>
              <a:rPr lang="en-GB">
                <a:solidFill>
                  <a:schemeClr val="dk1"/>
                </a:solidFill>
              </a:rPr>
              <a:t>lack competitiveness</a:t>
            </a:r>
            <a:endParaRPr>
              <a:solidFill>
                <a:schemeClr val="dk1"/>
              </a:solidFill>
            </a:endParaRPr>
          </a:p>
        </p:txBody>
      </p:sp>
      <p:sp>
        <p:nvSpPr>
          <p:cNvPr id="532" name="Google Shape;532;p32"/>
          <p:cNvSpPr txBox="1"/>
          <p:nvPr/>
        </p:nvSpPr>
        <p:spPr>
          <a:xfrm>
            <a:off x="4477525" y="4557575"/>
            <a:ext cx="35481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Internal → healthier | external → cheaper</a:t>
            </a:r>
            <a:endParaRPr>
              <a:solidFill>
                <a:schemeClr val="dk1"/>
              </a:solidFill>
            </a:endParaRPr>
          </a:p>
        </p:txBody>
      </p:sp>
      <p:sp>
        <p:nvSpPr>
          <p:cNvPr id="533" name="Google Shape;533;p32"/>
          <p:cNvSpPr txBox="1"/>
          <p:nvPr/>
        </p:nvSpPr>
        <p:spPr>
          <a:xfrm>
            <a:off x="8279975" y="36199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High fixed costs → price pressure </a:t>
            </a:r>
            <a:endParaRPr>
              <a:solidFill>
                <a:schemeClr val="dk1"/>
              </a:solidFill>
            </a:endParaRPr>
          </a:p>
        </p:txBody>
      </p:sp>
      <p:sp>
        <p:nvSpPr>
          <p:cNvPr id="534" name="Google Shape;534;p32"/>
          <p:cNvSpPr txBox="1"/>
          <p:nvPr/>
        </p:nvSpPr>
        <p:spPr>
          <a:xfrm>
            <a:off x="8279975" y="40887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High barriers → no entrants</a:t>
            </a:r>
            <a:endParaRPr>
              <a:solidFill>
                <a:schemeClr val="dk1"/>
              </a:solidFill>
            </a:endParaRPr>
          </a:p>
        </p:txBody>
      </p:sp>
      <p:sp>
        <p:nvSpPr>
          <p:cNvPr id="535" name="Google Shape;535;p32"/>
          <p:cNvSpPr txBox="1"/>
          <p:nvPr/>
        </p:nvSpPr>
        <p:spPr>
          <a:xfrm>
            <a:off x="8280151" y="4557575"/>
            <a:ext cx="3547800" cy="360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Supercenters, e-tailers</a:t>
            </a:r>
            <a:endParaRPr>
              <a:solidFill>
                <a:schemeClr val="dk1"/>
              </a:solidFill>
            </a:endParaRPr>
          </a:p>
        </p:txBody>
      </p:sp>
      <p:sp>
        <p:nvSpPr>
          <p:cNvPr id="536" name="Google Shape;536;p32"/>
          <p:cNvSpPr txBox="1"/>
          <p:nvPr/>
        </p:nvSpPr>
        <p:spPr>
          <a:xfrm>
            <a:off x="4477350" y="5198750"/>
            <a:ext cx="3548100" cy="1110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Stagnant growth and profitability, require cheaper and healthier foods</a:t>
            </a:r>
            <a:endParaRPr>
              <a:solidFill>
                <a:schemeClr val="dk1"/>
              </a:solidFill>
            </a:endParaRPr>
          </a:p>
        </p:txBody>
      </p:sp>
      <p:sp>
        <p:nvSpPr>
          <p:cNvPr id="537" name="Google Shape;537;p32"/>
          <p:cNvSpPr txBox="1"/>
          <p:nvPr/>
        </p:nvSpPr>
        <p:spPr>
          <a:xfrm>
            <a:off x="8286600" y="5198750"/>
            <a:ext cx="3548100" cy="1110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Decreasing revenues, customers migrate to supercenters and e-tailers</a:t>
            </a:r>
            <a:endParaRPr>
              <a:solidFill>
                <a:schemeClr val="dk1"/>
              </a:solidFill>
            </a:endParaRPr>
          </a:p>
        </p:txBody>
      </p:sp>
      <p:sp>
        <p:nvSpPr>
          <p:cNvPr id="538" name="Google Shape;538;p32"/>
          <p:cNvSpPr txBox="1"/>
          <p:nvPr/>
        </p:nvSpPr>
        <p:spPr>
          <a:xfrm>
            <a:off x="13958025" y="1549450"/>
            <a:ext cx="7499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txBox="1"/>
          <p:nvPr/>
        </p:nvSpPr>
        <p:spPr>
          <a:xfrm>
            <a:off x="4881913" y="3266200"/>
            <a:ext cx="27282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rgbClr val="FF0000"/>
                </a:solidFill>
              </a:rPr>
              <a:t>More attractive market</a:t>
            </a:r>
            <a:endParaRPr b="1" sz="1800">
              <a:solidFill>
                <a:srgbClr val="FF0000"/>
              </a:solidFill>
            </a:endParaRPr>
          </a:p>
        </p:txBody>
      </p:sp>
      <p:sp>
        <p:nvSpPr>
          <p:cNvPr id="540" name="Google Shape;540;p32"/>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541" name="Google Shape;541;p32"/>
          <p:cNvSpPr/>
          <p:nvPr/>
        </p:nvSpPr>
        <p:spPr>
          <a:xfrm>
            <a:off x="4336150" y="1300950"/>
            <a:ext cx="3823800" cy="5379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33"/>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547" name="Google Shape;547;p33"/>
          <p:cNvSpPr txBox="1"/>
          <p:nvPr>
            <p:ph type="ctrTitle"/>
          </p:nvPr>
        </p:nvSpPr>
        <p:spPr>
          <a:xfrm>
            <a:off x="323850" y="610150"/>
            <a:ext cx="11538000" cy="8994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Aldi</a:t>
            </a:r>
            <a:endParaRPr b="1" i="0" sz="2800" u="none" cap="none" strike="noStrike">
              <a:solidFill>
                <a:srgbClr val="000000"/>
              </a:solidFill>
              <a:latin typeface="Arial"/>
              <a:ea typeface="Arial"/>
              <a:cs typeface="Arial"/>
              <a:sym typeface="Arial"/>
            </a:endParaRPr>
          </a:p>
        </p:txBody>
      </p:sp>
      <p:grpSp>
        <p:nvGrpSpPr>
          <p:cNvPr id="548" name="Google Shape;548;p33"/>
          <p:cNvGrpSpPr/>
          <p:nvPr/>
        </p:nvGrpSpPr>
        <p:grpSpPr>
          <a:xfrm>
            <a:off x="144463" y="152401"/>
            <a:ext cx="11897959" cy="612694"/>
            <a:chOff x="144463" y="152401"/>
            <a:chExt cx="11897959" cy="612694"/>
          </a:xfrm>
        </p:grpSpPr>
        <p:sp>
          <p:nvSpPr>
            <p:cNvPr id="549" name="Google Shape;549;p33"/>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0" name="Google Shape;550;p33"/>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1" name="Google Shape;551;p33"/>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552" name="Google Shape;552;p33"/>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553" name="Google Shape;553;p33"/>
          <p:cNvSpPr txBox="1"/>
          <p:nvPr>
            <p:ph idx="4294967295" type="body"/>
          </p:nvPr>
        </p:nvSpPr>
        <p:spPr>
          <a:xfrm>
            <a:off x="400200" y="1691225"/>
            <a:ext cx="5326500" cy="48840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Aldi </a:t>
            </a:r>
            <a:endParaRPr b="1" sz="1800">
              <a:solidFill>
                <a:srgbClr val="FFFFFF"/>
              </a:solidFill>
              <a:highlight>
                <a:srgbClr val="1C4587"/>
              </a:highlight>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pic>
        <p:nvPicPr>
          <p:cNvPr descr="index.png" id="554" name="Google Shape;554;p33"/>
          <p:cNvPicPr preferRelativeResize="0"/>
          <p:nvPr/>
        </p:nvPicPr>
        <p:blipFill rotWithShape="1">
          <a:blip r:embed="rId5">
            <a:alphaModFix/>
          </a:blip>
          <a:srcRect b="2236" l="4380" r="4743" t="2976"/>
          <a:stretch/>
        </p:blipFill>
        <p:spPr>
          <a:xfrm>
            <a:off x="11173652" y="677861"/>
            <a:ext cx="615825" cy="76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34"/>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560" name="Google Shape;560;p34"/>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marR="0" rtl="0" algn="l">
              <a:lnSpc>
                <a:spcPct val="100000"/>
              </a:lnSpc>
              <a:spcBef>
                <a:spcPts val="0"/>
              </a:spcBef>
              <a:spcAft>
                <a:spcPts val="0"/>
              </a:spcAft>
              <a:buClr>
                <a:schemeClr val="dk1"/>
              </a:buClr>
              <a:buFont typeface="Arial"/>
              <a:buNone/>
            </a:pPr>
            <a:r>
              <a:rPr lang="en-GB"/>
              <a:t>Aldi Culture &amp; Operations</a:t>
            </a:r>
            <a:endParaRPr/>
          </a:p>
          <a:p>
            <a:pPr indent="0" lvl="0" marL="0" marR="0" rtl="0" algn="l">
              <a:lnSpc>
                <a:spcPct val="100000"/>
              </a:lnSpc>
              <a:spcBef>
                <a:spcPts val="0"/>
              </a:spcBef>
              <a:spcAft>
                <a:spcPts val="0"/>
              </a:spcAft>
              <a:buClr>
                <a:schemeClr val="dk1"/>
              </a:buClr>
              <a:buFont typeface="Arial"/>
              <a:buNone/>
            </a:pPr>
            <a:r>
              <a:t/>
            </a:r>
            <a:endParaRPr sz="1800"/>
          </a:p>
        </p:txBody>
      </p:sp>
      <p:pic>
        <p:nvPicPr>
          <p:cNvPr descr="article-0-08255E70000005DC-862_468x286.jpg" id="561" name="Google Shape;561;p34"/>
          <p:cNvPicPr preferRelativeResize="0"/>
          <p:nvPr/>
        </p:nvPicPr>
        <p:blipFill>
          <a:blip r:embed="rId3">
            <a:alphaModFix/>
          </a:blip>
          <a:stretch>
            <a:fillRect/>
          </a:stretch>
        </p:blipFill>
        <p:spPr>
          <a:xfrm>
            <a:off x="7726175" y="3933673"/>
            <a:ext cx="3963175" cy="2421927"/>
          </a:xfrm>
          <a:prstGeom prst="rect">
            <a:avLst/>
          </a:prstGeom>
          <a:noFill/>
          <a:ln>
            <a:noFill/>
          </a:ln>
        </p:spPr>
      </p:pic>
      <p:cxnSp>
        <p:nvCxnSpPr>
          <p:cNvPr id="562" name="Google Shape;562;p34"/>
          <p:cNvCxnSpPr>
            <a:stCxn id="563" idx="2"/>
            <a:endCxn id="564" idx="1"/>
          </p:cNvCxnSpPr>
          <p:nvPr/>
        </p:nvCxnSpPr>
        <p:spPr>
          <a:xfrm>
            <a:off x="1212175" y="3771883"/>
            <a:ext cx="651900" cy="425700"/>
          </a:xfrm>
          <a:prstGeom prst="bentConnector3">
            <a:avLst>
              <a:gd fmla="val 49991" name="adj1"/>
            </a:avLst>
          </a:prstGeom>
          <a:noFill/>
          <a:ln cap="flat" cmpd="sng" w="9525">
            <a:solidFill>
              <a:srgbClr val="000000"/>
            </a:solidFill>
            <a:prstDash val="solid"/>
            <a:round/>
            <a:headEnd len="sm" w="sm" type="none"/>
            <a:tailEnd len="sm" w="sm" type="none"/>
          </a:ln>
        </p:spPr>
      </p:cxnSp>
      <p:cxnSp>
        <p:nvCxnSpPr>
          <p:cNvPr id="565" name="Google Shape;565;p34"/>
          <p:cNvCxnSpPr>
            <a:stCxn id="563" idx="2"/>
            <a:endCxn id="566" idx="1"/>
          </p:cNvCxnSpPr>
          <p:nvPr/>
        </p:nvCxnSpPr>
        <p:spPr>
          <a:xfrm flipH="1" rot="10800000">
            <a:off x="1212175" y="2785483"/>
            <a:ext cx="651900" cy="986400"/>
          </a:xfrm>
          <a:prstGeom prst="bentConnector3">
            <a:avLst>
              <a:gd fmla="val 50002" name="adj1"/>
            </a:avLst>
          </a:prstGeom>
          <a:noFill/>
          <a:ln cap="flat" cmpd="sng" w="9525">
            <a:solidFill>
              <a:srgbClr val="000000"/>
            </a:solidFill>
            <a:prstDash val="solid"/>
            <a:round/>
            <a:headEnd len="sm" w="sm" type="none"/>
            <a:tailEnd len="sm" w="sm" type="none"/>
          </a:ln>
        </p:spPr>
      </p:cxnSp>
      <p:sp>
        <p:nvSpPr>
          <p:cNvPr id="563" name="Google Shape;563;p34"/>
          <p:cNvSpPr/>
          <p:nvPr/>
        </p:nvSpPr>
        <p:spPr>
          <a:xfrm rot="-5400000">
            <a:off x="-329525" y="3490933"/>
            <a:ext cx="2521500" cy="5619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Aldi</a:t>
            </a:r>
            <a:endParaRPr>
              <a:latin typeface="Roboto"/>
              <a:ea typeface="Roboto"/>
              <a:cs typeface="Roboto"/>
              <a:sym typeface="Roboto"/>
            </a:endParaRPr>
          </a:p>
        </p:txBody>
      </p:sp>
      <p:sp>
        <p:nvSpPr>
          <p:cNvPr id="566" name="Google Shape;566;p34"/>
          <p:cNvSpPr/>
          <p:nvPr/>
        </p:nvSpPr>
        <p:spPr>
          <a:xfrm>
            <a:off x="1864104" y="2581219"/>
            <a:ext cx="21609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Frugality</a:t>
            </a:r>
            <a:endParaRPr>
              <a:latin typeface="Roboto"/>
              <a:ea typeface="Roboto"/>
              <a:cs typeface="Roboto"/>
              <a:sym typeface="Roboto"/>
            </a:endParaRPr>
          </a:p>
        </p:txBody>
      </p:sp>
      <p:sp>
        <p:nvSpPr>
          <p:cNvPr id="564" name="Google Shape;564;p34"/>
          <p:cNvSpPr/>
          <p:nvPr/>
        </p:nvSpPr>
        <p:spPr>
          <a:xfrm>
            <a:off x="1864104" y="3993369"/>
            <a:ext cx="21609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Secrecy, low profile</a:t>
            </a:r>
            <a:endParaRPr>
              <a:latin typeface="Roboto"/>
              <a:ea typeface="Roboto"/>
              <a:cs typeface="Roboto"/>
              <a:sym typeface="Roboto"/>
            </a:endParaRPr>
          </a:p>
        </p:txBody>
      </p:sp>
      <p:sp>
        <p:nvSpPr>
          <p:cNvPr id="567" name="Google Shape;567;p34"/>
          <p:cNvSpPr/>
          <p:nvPr/>
        </p:nvSpPr>
        <p:spPr>
          <a:xfrm>
            <a:off x="4793311" y="1701351"/>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Cost Leadership</a:t>
            </a:r>
            <a:endParaRPr>
              <a:latin typeface="Roboto"/>
              <a:ea typeface="Roboto"/>
              <a:cs typeface="Roboto"/>
              <a:sym typeface="Roboto"/>
            </a:endParaRPr>
          </a:p>
        </p:txBody>
      </p:sp>
      <p:sp>
        <p:nvSpPr>
          <p:cNvPr id="568" name="Google Shape;568;p34"/>
          <p:cNvSpPr/>
          <p:nvPr/>
        </p:nvSpPr>
        <p:spPr>
          <a:xfrm>
            <a:off x="4793311" y="2148788"/>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Small Variety</a:t>
            </a:r>
            <a:endParaRPr>
              <a:latin typeface="Roboto"/>
              <a:ea typeface="Roboto"/>
              <a:cs typeface="Roboto"/>
              <a:sym typeface="Roboto"/>
            </a:endParaRPr>
          </a:p>
        </p:txBody>
      </p:sp>
      <p:sp>
        <p:nvSpPr>
          <p:cNvPr id="569" name="Google Shape;569;p34"/>
          <p:cNvSpPr/>
          <p:nvPr/>
        </p:nvSpPr>
        <p:spPr>
          <a:xfrm>
            <a:off x="4793311" y="3491038"/>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Low Advertisement</a:t>
            </a:r>
            <a:endParaRPr>
              <a:latin typeface="Roboto"/>
              <a:ea typeface="Roboto"/>
              <a:cs typeface="Roboto"/>
              <a:sym typeface="Roboto"/>
            </a:endParaRPr>
          </a:p>
        </p:txBody>
      </p:sp>
      <p:sp>
        <p:nvSpPr>
          <p:cNvPr id="570" name="Google Shape;570;p34"/>
          <p:cNvSpPr/>
          <p:nvPr/>
        </p:nvSpPr>
        <p:spPr>
          <a:xfrm>
            <a:off x="4793311" y="4633375"/>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High Customer Involvement</a:t>
            </a:r>
            <a:endParaRPr>
              <a:latin typeface="Roboto"/>
              <a:ea typeface="Roboto"/>
              <a:cs typeface="Roboto"/>
              <a:sym typeface="Roboto"/>
            </a:endParaRPr>
          </a:p>
        </p:txBody>
      </p:sp>
      <p:cxnSp>
        <p:nvCxnSpPr>
          <p:cNvPr id="571" name="Google Shape;571;p34"/>
          <p:cNvCxnSpPr>
            <a:stCxn id="566" idx="3"/>
            <a:endCxn id="567" idx="1"/>
          </p:cNvCxnSpPr>
          <p:nvPr/>
        </p:nvCxnSpPr>
        <p:spPr>
          <a:xfrm flipH="1" rot="10800000">
            <a:off x="4025004" y="1905619"/>
            <a:ext cx="768300" cy="8799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572" name="Google Shape;572;p34"/>
          <p:cNvCxnSpPr>
            <a:stCxn id="566" idx="3"/>
            <a:endCxn id="568" idx="1"/>
          </p:cNvCxnSpPr>
          <p:nvPr/>
        </p:nvCxnSpPr>
        <p:spPr>
          <a:xfrm flipH="1" rot="10800000">
            <a:off x="4025004" y="2353219"/>
            <a:ext cx="768300" cy="432300"/>
          </a:xfrm>
          <a:prstGeom prst="bentConnector3">
            <a:avLst>
              <a:gd fmla="val 50000" name="adj1"/>
            </a:avLst>
          </a:prstGeom>
          <a:noFill/>
          <a:ln cap="flat" cmpd="sng" w="9525">
            <a:solidFill>
              <a:srgbClr val="000000"/>
            </a:solidFill>
            <a:prstDash val="solid"/>
            <a:round/>
            <a:headEnd len="sm" w="sm" type="none"/>
            <a:tailEnd len="sm" w="sm" type="none"/>
          </a:ln>
        </p:spPr>
      </p:cxnSp>
      <p:cxnSp>
        <p:nvCxnSpPr>
          <p:cNvPr id="573" name="Google Shape;573;p34"/>
          <p:cNvCxnSpPr>
            <a:stCxn id="569" idx="2"/>
            <a:endCxn id="564" idx="3"/>
          </p:cNvCxnSpPr>
          <p:nvPr/>
        </p:nvCxnSpPr>
        <p:spPr>
          <a:xfrm rot="5400000">
            <a:off x="4864411" y="3060238"/>
            <a:ext cx="297900" cy="1976700"/>
          </a:xfrm>
          <a:prstGeom prst="bentConnector2">
            <a:avLst/>
          </a:prstGeom>
          <a:noFill/>
          <a:ln cap="flat" cmpd="sng" w="9525">
            <a:solidFill>
              <a:srgbClr val="000000"/>
            </a:solidFill>
            <a:prstDash val="solid"/>
            <a:round/>
            <a:headEnd len="sm" w="sm" type="none"/>
            <a:tailEnd len="sm" w="sm" type="none"/>
          </a:ln>
        </p:spPr>
      </p:cxnSp>
      <p:cxnSp>
        <p:nvCxnSpPr>
          <p:cNvPr id="574" name="Google Shape;574;p34"/>
          <p:cNvCxnSpPr>
            <a:stCxn id="570" idx="1"/>
            <a:endCxn id="575" idx="3"/>
          </p:cNvCxnSpPr>
          <p:nvPr/>
        </p:nvCxnSpPr>
        <p:spPr>
          <a:xfrm flipH="1">
            <a:off x="4025011" y="4837675"/>
            <a:ext cx="768300" cy="600"/>
          </a:xfrm>
          <a:prstGeom prst="bentConnector3">
            <a:avLst>
              <a:gd fmla="val 50000" name="adj1"/>
            </a:avLst>
          </a:prstGeom>
          <a:noFill/>
          <a:ln cap="flat" cmpd="sng" w="9525">
            <a:solidFill>
              <a:srgbClr val="000000"/>
            </a:solidFill>
            <a:prstDash val="solid"/>
            <a:round/>
            <a:headEnd len="sm" w="sm" type="none"/>
            <a:tailEnd len="sm" w="sm" type="none"/>
          </a:ln>
        </p:spPr>
      </p:cxnSp>
      <p:sp>
        <p:nvSpPr>
          <p:cNvPr id="575" name="Google Shape;575;p34"/>
          <p:cNvSpPr/>
          <p:nvPr/>
        </p:nvSpPr>
        <p:spPr>
          <a:xfrm>
            <a:off x="1864094" y="4633382"/>
            <a:ext cx="21609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Offer products, not services</a:t>
            </a:r>
            <a:endParaRPr>
              <a:latin typeface="Roboto"/>
              <a:ea typeface="Roboto"/>
              <a:cs typeface="Roboto"/>
              <a:sym typeface="Roboto"/>
            </a:endParaRPr>
          </a:p>
        </p:txBody>
      </p:sp>
      <p:sp>
        <p:nvSpPr>
          <p:cNvPr id="576" name="Google Shape;576;p34"/>
          <p:cNvSpPr/>
          <p:nvPr/>
        </p:nvSpPr>
        <p:spPr>
          <a:xfrm>
            <a:off x="1864114" y="5273416"/>
            <a:ext cx="2160900" cy="5475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Goal: sustained growth </a:t>
            </a:r>
            <a:r>
              <a:rPr lang="en-GB">
                <a:solidFill>
                  <a:schemeClr val="dk1"/>
                </a:solidFill>
              </a:rPr>
              <a:t>→</a:t>
            </a:r>
            <a:r>
              <a:rPr lang="en-GB">
                <a:latin typeface="Roboto"/>
                <a:ea typeface="Roboto"/>
                <a:cs typeface="Roboto"/>
                <a:sym typeface="Roboto"/>
              </a:rPr>
              <a:t> small wins count</a:t>
            </a:r>
            <a:endParaRPr>
              <a:latin typeface="Roboto"/>
              <a:ea typeface="Roboto"/>
              <a:cs typeface="Roboto"/>
              <a:sym typeface="Roboto"/>
            </a:endParaRPr>
          </a:p>
        </p:txBody>
      </p:sp>
      <p:cxnSp>
        <p:nvCxnSpPr>
          <p:cNvPr id="577" name="Google Shape;577;p34"/>
          <p:cNvCxnSpPr>
            <a:stCxn id="563" idx="2"/>
            <a:endCxn id="575" idx="1"/>
          </p:cNvCxnSpPr>
          <p:nvPr/>
        </p:nvCxnSpPr>
        <p:spPr>
          <a:xfrm>
            <a:off x="1212175" y="3771883"/>
            <a:ext cx="651900" cy="1065900"/>
          </a:xfrm>
          <a:prstGeom prst="bentConnector3">
            <a:avLst>
              <a:gd fmla="val 50001" name="adj1"/>
            </a:avLst>
          </a:prstGeom>
          <a:noFill/>
          <a:ln cap="flat" cmpd="sng" w="9525">
            <a:solidFill>
              <a:srgbClr val="000000"/>
            </a:solidFill>
            <a:prstDash val="solid"/>
            <a:round/>
            <a:headEnd len="med" w="med" type="none"/>
            <a:tailEnd len="med" w="med" type="none"/>
          </a:ln>
        </p:spPr>
      </p:cxnSp>
      <p:cxnSp>
        <p:nvCxnSpPr>
          <p:cNvPr id="578" name="Google Shape;578;p34"/>
          <p:cNvCxnSpPr>
            <a:stCxn id="563" idx="2"/>
            <a:endCxn id="576" idx="1"/>
          </p:cNvCxnSpPr>
          <p:nvPr/>
        </p:nvCxnSpPr>
        <p:spPr>
          <a:xfrm>
            <a:off x="1212175" y="3771883"/>
            <a:ext cx="651900" cy="1775400"/>
          </a:xfrm>
          <a:prstGeom prst="bentConnector3">
            <a:avLst>
              <a:gd fmla="val 50003" name="adj1"/>
            </a:avLst>
          </a:prstGeom>
          <a:noFill/>
          <a:ln cap="flat" cmpd="sng" w="9525">
            <a:solidFill>
              <a:srgbClr val="000000"/>
            </a:solidFill>
            <a:prstDash val="solid"/>
            <a:round/>
            <a:headEnd len="med" w="med" type="none"/>
            <a:tailEnd len="med" w="med" type="none"/>
          </a:ln>
        </p:spPr>
      </p:cxnSp>
      <p:sp>
        <p:nvSpPr>
          <p:cNvPr id="579" name="Google Shape;579;p34"/>
          <p:cNvSpPr/>
          <p:nvPr/>
        </p:nvSpPr>
        <p:spPr>
          <a:xfrm>
            <a:off x="4793310" y="3043621"/>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Low Operation Costs</a:t>
            </a:r>
            <a:endParaRPr>
              <a:latin typeface="Roboto"/>
              <a:ea typeface="Roboto"/>
              <a:cs typeface="Roboto"/>
              <a:sym typeface="Roboto"/>
            </a:endParaRPr>
          </a:p>
        </p:txBody>
      </p:sp>
      <p:sp>
        <p:nvSpPr>
          <p:cNvPr id="580" name="Google Shape;580;p34"/>
          <p:cNvSpPr/>
          <p:nvPr/>
        </p:nvSpPr>
        <p:spPr>
          <a:xfrm>
            <a:off x="4793310" y="2596204"/>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Cross-trained Employees</a:t>
            </a:r>
            <a:endParaRPr>
              <a:latin typeface="Roboto"/>
              <a:ea typeface="Roboto"/>
              <a:cs typeface="Roboto"/>
              <a:sym typeface="Roboto"/>
            </a:endParaRPr>
          </a:p>
        </p:txBody>
      </p:sp>
      <p:cxnSp>
        <p:nvCxnSpPr>
          <p:cNvPr id="581" name="Google Shape;581;p34"/>
          <p:cNvCxnSpPr>
            <a:stCxn id="566" idx="3"/>
            <a:endCxn id="580" idx="1"/>
          </p:cNvCxnSpPr>
          <p:nvPr/>
        </p:nvCxnSpPr>
        <p:spPr>
          <a:xfrm>
            <a:off x="4025004" y="2785519"/>
            <a:ext cx="768300" cy="150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582" name="Google Shape;582;p34"/>
          <p:cNvCxnSpPr>
            <a:stCxn id="566" idx="3"/>
            <a:endCxn id="579" idx="1"/>
          </p:cNvCxnSpPr>
          <p:nvPr/>
        </p:nvCxnSpPr>
        <p:spPr>
          <a:xfrm>
            <a:off x="4025004" y="2785519"/>
            <a:ext cx="768300" cy="4623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583" name="Google Shape;583;p34"/>
          <p:cNvCxnSpPr>
            <a:stCxn id="566" idx="3"/>
            <a:endCxn id="569" idx="1"/>
          </p:cNvCxnSpPr>
          <p:nvPr/>
        </p:nvCxnSpPr>
        <p:spPr>
          <a:xfrm>
            <a:off x="4025004" y="2785519"/>
            <a:ext cx="768300" cy="909900"/>
          </a:xfrm>
          <a:prstGeom prst="bentConnector3">
            <a:avLst>
              <a:gd fmla="val 50000" name="adj1"/>
            </a:avLst>
          </a:prstGeom>
          <a:noFill/>
          <a:ln cap="flat" cmpd="sng" w="9525">
            <a:solidFill>
              <a:srgbClr val="000000"/>
            </a:solidFill>
            <a:prstDash val="solid"/>
            <a:round/>
            <a:headEnd len="med" w="med" type="none"/>
            <a:tailEnd len="med" w="med" type="none"/>
          </a:ln>
        </p:spPr>
      </p:cxnSp>
      <p:sp>
        <p:nvSpPr>
          <p:cNvPr id="584" name="Google Shape;584;p34"/>
          <p:cNvSpPr txBox="1"/>
          <p:nvPr/>
        </p:nvSpPr>
        <p:spPr>
          <a:xfrm>
            <a:off x="2434700" y="1169075"/>
            <a:ext cx="10197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t>Culture</a:t>
            </a:r>
            <a:endParaRPr b="1" sz="1800"/>
          </a:p>
        </p:txBody>
      </p:sp>
      <p:sp>
        <p:nvSpPr>
          <p:cNvPr id="585" name="Google Shape;585;p34"/>
          <p:cNvSpPr txBox="1"/>
          <p:nvPr/>
        </p:nvSpPr>
        <p:spPr>
          <a:xfrm>
            <a:off x="5336900" y="1175875"/>
            <a:ext cx="14040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t>Operations</a:t>
            </a:r>
            <a:endParaRPr b="1" sz="1800"/>
          </a:p>
        </p:txBody>
      </p:sp>
      <p:sp>
        <p:nvSpPr>
          <p:cNvPr id="586" name="Google Shape;586;p34"/>
          <p:cNvSpPr/>
          <p:nvPr/>
        </p:nvSpPr>
        <p:spPr>
          <a:xfrm>
            <a:off x="4793300" y="5290950"/>
            <a:ext cx="2416800" cy="5475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Small but growing market share (U.S.)</a:t>
            </a:r>
            <a:endParaRPr>
              <a:latin typeface="Roboto"/>
              <a:ea typeface="Roboto"/>
              <a:cs typeface="Roboto"/>
              <a:sym typeface="Roboto"/>
            </a:endParaRPr>
          </a:p>
        </p:txBody>
      </p:sp>
      <p:sp>
        <p:nvSpPr>
          <p:cNvPr id="587" name="Google Shape;587;p34"/>
          <p:cNvSpPr/>
          <p:nvPr/>
        </p:nvSpPr>
        <p:spPr>
          <a:xfrm>
            <a:off x="4793311" y="5997725"/>
            <a:ext cx="2416800" cy="408600"/>
          </a:xfrm>
          <a:prstGeom prst="roundRect">
            <a:avLst>
              <a:gd fmla="val 16667" name="adj"/>
            </a:avLst>
          </a:prstGeom>
          <a:solidFill>
            <a:srgbClr val="CFE2F3"/>
          </a:solidFill>
          <a:ln cap="flat" cmpd="sng" w="19050">
            <a:solidFill>
              <a:srgbClr val="1C4587"/>
            </a:solidFill>
            <a:prstDash val="solid"/>
            <a:round/>
            <a:headEnd len="sm" w="sm" type="none"/>
            <a:tailEnd len="sm" w="sm" type="none"/>
          </a:ln>
        </p:spPr>
        <p:txBody>
          <a:bodyPr anchorCtr="0" anchor="ctr" bIns="121850" lIns="121850" spcFirstLastPara="1" rIns="121850" wrap="square" tIns="121850">
            <a:noAutofit/>
          </a:bodyPr>
          <a:lstStyle/>
          <a:p>
            <a:pPr indent="0" lvl="0" marL="0" rtl="0" algn="ctr">
              <a:spcBef>
                <a:spcPts val="0"/>
              </a:spcBef>
              <a:spcAft>
                <a:spcPts val="0"/>
              </a:spcAft>
              <a:buNone/>
            </a:pPr>
            <a:r>
              <a:rPr lang="en-GB">
                <a:latin typeface="Roboto"/>
                <a:ea typeface="Roboto"/>
                <a:cs typeface="Roboto"/>
                <a:sym typeface="Roboto"/>
              </a:rPr>
              <a:t>Growing Revenue (U.S.)</a:t>
            </a:r>
            <a:endParaRPr>
              <a:latin typeface="Roboto"/>
              <a:ea typeface="Roboto"/>
              <a:cs typeface="Roboto"/>
              <a:sym typeface="Roboto"/>
            </a:endParaRPr>
          </a:p>
        </p:txBody>
      </p:sp>
      <p:cxnSp>
        <p:nvCxnSpPr>
          <p:cNvPr id="588" name="Google Shape;588;p34"/>
          <p:cNvCxnSpPr>
            <a:stCxn id="576" idx="3"/>
            <a:endCxn id="586" idx="1"/>
          </p:cNvCxnSpPr>
          <p:nvPr/>
        </p:nvCxnSpPr>
        <p:spPr>
          <a:xfrm>
            <a:off x="4025014" y="5547166"/>
            <a:ext cx="768300" cy="174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589" name="Google Shape;589;p34"/>
          <p:cNvCxnSpPr>
            <a:stCxn id="576" idx="3"/>
            <a:endCxn id="587" idx="1"/>
          </p:cNvCxnSpPr>
          <p:nvPr/>
        </p:nvCxnSpPr>
        <p:spPr>
          <a:xfrm>
            <a:off x="4025014" y="5547166"/>
            <a:ext cx="768300" cy="6549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590" name="Google Shape;590;p34"/>
          <p:cNvPicPr preferRelativeResize="0"/>
          <p:nvPr/>
        </p:nvPicPr>
        <p:blipFill rotWithShape="1">
          <a:blip r:embed="rId4">
            <a:alphaModFix/>
          </a:blip>
          <a:srcRect b="19296" l="0" r="0" t="0"/>
          <a:stretch/>
        </p:blipFill>
        <p:spPr>
          <a:xfrm>
            <a:off x="7726175" y="1701350"/>
            <a:ext cx="3963174" cy="2124726"/>
          </a:xfrm>
          <a:prstGeom prst="rect">
            <a:avLst/>
          </a:prstGeom>
          <a:noFill/>
          <a:ln>
            <a:noFill/>
          </a:ln>
        </p:spPr>
      </p:pic>
      <p:pic>
        <p:nvPicPr>
          <p:cNvPr descr="index.png" id="591" name="Google Shape;591;p34"/>
          <p:cNvPicPr preferRelativeResize="0"/>
          <p:nvPr/>
        </p:nvPicPr>
        <p:blipFill rotWithShape="1">
          <a:blip r:embed="rId5">
            <a:alphaModFix/>
          </a:blip>
          <a:srcRect b="2236" l="4380" r="4743" t="2976"/>
          <a:stretch/>
        </p:blipFill>
        <p:spPr>
          <a:xfrm>
            <a:off x="9174750" y="3110762"/>
            <a:ext cx="1191861" cy="1478525"/>
          </a:xfrm>
          <a:prstGeom prst="rect">
            <a:avLst/>
          </a:prstGeom>
          <a:noFill/>
          <a:ln>
            <a:noFill/>
          </a:ln>
        </p:spPr>
      </p:pic>
      <p:sp>
        <p:nvSpPr>
          <p:cNvPr id="592" name="Google Shape;592;p34"/>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35"/>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800">
                <a:solidFill>
                  <a:schemeClr val="dk1"/>
                </a:solidFill>
                <a:latin typeface="Arial"/>
                <a:ea typeface="Arial"/>
                <a:cs typeface="Arial"/>
                <a:sym typeface="Arial"/>
              </a:rPr>
              <a:t>First name Surname (edit via “Insert” &gt; “Header &amp; Footer”)</a:t>
            </a:r>
            <a:endParaRPr sz="800">
              <a:solidFill>
                <a:schemeClr val="dk1"/>
              </a:solidFill>
              <a:latin typeface="Arial"/>
              <a:ea typeface="Arial"/>
              <a:cs typeface="Arial"/>
              <a:sym typeface="Arial"/>
            </a:endParaRPr>
          </a:p>
        </p:txBody>
      </p:sp>
      <p:sp>
        <p:nvSpPr>
          <p:cNvPr id="598" name="Google Shape;598;p35"/>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599" name="Google Shape;599;p35"/>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marR="0" rtl="0" algn="l">
              <a:lnSpc>
                <a:spcPct val="100000"/>
              </a:lnSpc>
              <a:spcBef>
                <a:spcPts val="0"/>
              </a:spcBef>
              <a:spcAft>
                <a:spcPts val="0"/>
              </a:spcAft>
              <a:buClr>
                <a:schemeClr val="dk1"/>
              </a:buClr>
              <a:buFont typeface="Arial"/>
              <a:buNone/>
            </a:pPr>
            <a:r>
              <a:rPr lang="en-GB"/>
              <a:t>Aldi in the U.S.</a:t>
            </a:r>
            <a:endParaRPr/>
          </a:p>
          <a:p>
            <a:pPr indent="0" lvl="0" marL="0" marR="0" rtl="0" algn="l">
              <a:lnSpc>
                <a:spcPct val="100000"/>
              </a:lnSpc>
              <a:spcBef>
                <a:spcPts val="0"/>
              </a:spcBef>
              <a:spcAft>
                <a:spcPts val="0"/>
              </a:spcAft>
              <a:buClr>
                <a:schemeClr val="dk1"/>
              </a:buClr>
              <a:buFont typeface="Arial"/>
              <a:buNone/>
            </a:pPr>
            <a:r>
              <a:rPr lang="en-GB" sz="1800"/>
              <a:t>No. of Stores and Geographical Coverage in US</a:t>
            </a:r>
            <a:endParaRPr sz="1800"/>
          </a:p>
        </p:txBody>
      </p:sp>
      <p:pic>
        <p:nvPicPr>
          <p:cNvPr id="600" name="Google Shape;600;p35"/>
          <p:cNvPicPr preferRelativeResize="0"/>
          <p:nvPr/>
        </p:nvPicPr>
        <p:blipFill rotWithShape="1">
          <a:blip r:embed="rId3">
            <a:alphaModFix/>
          </a:blip>
          <a:srcRect b="0" l="0" r="0" t="12914"/>
          <a:stretch/>
        </p:blipFill>
        <p:spPr>
          <a:xfrm>
            <a:off x="7123350" y="4315650"/>
            <a:ext cx="3696750" cy="2270175"/>
          </a:xfrm>
          <a:prstGeom prst="rect">
            <a:avLst/>
          </a:prstGeom>
          <a:noFill/>
          <a:ln>
            <a:noFill/>
          </a:ln>
        </p:spPr>
      </p:pic>
      <p:pic>
        <p:nvPicPr>
          <p:cNvPr descr="Untitled.001.jpeg" id="601" name="Google Shape;601;p35"/>
          <p:cNvPicPr preferRelativeResize="0"/>
          <p:nvPr/>
        </p:nvPicPr>
        <p:blipFill rotWithShape="1">
          <a:blip r:embed="rId4">
            <a:alphaModFix/>
          </a:blip>
          <a:srcRect b="26368" l="25125" r="22704" t="33132"/>
          <a:stretch/>
        </p:blipFill>
        <p:spPr>
          <a:xfrm>
            <a:off x="6886425" y="1592725"/>
            <a:ext cx="3961500" cy="2306525"/>
          </a:xfrm>
          <a:prstGeom prst="rect">
            <a:avLst/>
          </a:prstGeom>
          <a:noFill/>
          <a:ln>
            <a:noFill/>
          </a:ln>
        </p:spPr>
      </p:pic>
      <p:pic>
        <p:nvPicPr>
          <p:cNvPr descr="Screenshot 2017-10-27 17.45.34.png" id="602" name="Google Shape;602;p35"/>
          <p:cNvPicPr preferRelativeResize="0"/>
          <p:nvPr/>
        </p:nvPicPr>
        <p:blipFill rotWithShape="1">
          <a:blip r:embed="rId5">
            <a:alphaModFix/>
          </a:blip>
          <a:srcRect b="0" l="179" r="179" t="11166"/>
          <a:stretch/>
        </p:blipFill>
        <p:spPr>
          <a:xfrm>
            <a:off x="684508" y="1526712"/>
            <a:ext cx="4939617" cy="2706250"/>
          </a:xfrm>
          <a:prstGeom prst="rect">
            <a:avLst/>
          </a:prstGeom>
          <a:noFill/>
          <a:ln>
            <a:noFill/>
          </a:ln>
        </p:spPr>
      </p:pic>
      <p:sp>
        <p:nvSpPr>
          <p:cNvPr id="603" name="Google Shape;603;p35"/>
          <p:cNvSpPr txBox="1"/>
          <p:nvPr/>
        </p:nvSpPr>
        <p:spPr>
          <a:xfrm>
            <a:off x="10332100" y="6012925"/>
            <a:ext cx="17808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a:t>
            </a:r>
            <a:r>
              <a:rPr lang="en-GB" sz="900"/>
              <a:t>Based on articles in 2014 @bigthink</a:t>
            </a:r>
            <a:endParaRPr sz="900"/>
          </a:p>
        </p:txBody>
      </p:sp>
      <p:pic>
        <p:nvPicPr>
          <p:cNvPr id="604" name="Google Shape;604;p35"/>
          <p:cNvPicPr preferRelativeResize="0"/>
          <p:nvPr/>
        </p:nvPicPr>
        <p:blipFill rotWithShape="1">
          <a:blip r:embed="rId6">
            <a:alphaModFix/>
          </a:blip>
          <a:srcRect b="-5" l="0" r="0" t="40736"/>
          <a:stretch/>
        </p:blipFill>
        <p:spPr>
          <a:xfrm>
            <a:off x="9015338" y="4087575"/>
            <a:ext cx="1710963" cy="507026"/>
          </a:xfrm>
          <a:prstGeom prst="rect">
            <a:avLst/>
          </a:prstGeom>
          <a:noFill/>
          <a:ln>
            <a:noFill/>
          </a:ln>
        </p:spPr>
      </p:pic>
      <p:pic>
        <p:nvPicPr>
          <p:cNvPr descr="index.png" id="605" name="Google Shape;605;p35"/>
          <p:cNvPicPr preferRelativeResize="0"/>
          <p:nvPr/>
        </p:nvPicPr>
        <p:blipFill rotWithShape="1">
          <a:blip r:embed="rId7">
            <a:alphaModFix/>
          </a:blip>
          <a:srcRect b="2236" l="4380" r="4743" t="2976"/>
          <a:stretch/>
        </p:blipFill>
        <p:spPr>
          <a:xfrm>
            <a:off x="9486800" y="1102757"/>
            <a:ext cx="600650" cy="745124"/>
          </a:xfrm>
          <a:prstGeom prst="rect">
            <a:avLst/>
          </a:prstGeom>
          <a:noFill/>
          <a:ln>
            <a:noFill/>
          </a:ln>
        </p:spPr>
      </p:pic>
      <p:cxnSp>
        <p:nvCxnSpPr>
          <p:cNvPr id="606" name="Google Shape;606;p35"/>
          <p:cNvCxnSpPr/>
          <p:nvPr/>
        </p:nvCxnSpPr>
        <p:spPr>
          <a:xfrm>
            <a:off x="6280775" y="1492125"/>
            <a:ext cx="25200" cy="4976700"/>
          </a:xfrm>
          <a:prstGeom prst="straightConnector1">
            <a:avLst/>
          </a:prstGeom>
          <a:noFill/>
          <a:ln cap="flat" cmpd="sng" w="9525">
            <a:solidFill>
              <a:srgbClr val="0B5394"/>
            </a:solidFill>
            <a:prstDash val="dash"/>
            <a:round/>
            <a:headEnd len="med" w="med" type="none"/>
            <a:tailEnd len="med" w="med" type="none"/>
          </a:ln>
        </p:spPr>
      </p:cxnSp>
      <p:cxnSp>
        <p:nvCxnSpPr>
          <p:cNvPr id="607" name="Google Shape;607;p35"/>
          <p:cNvCxnSpPr/>
          <p:nvPr/>
        </p:nvCxnSpPr>
        <p:spPr>
          <a:xfrm>
            <a:off x="6313150" y="3979775"/>
            <a:ext cx="5412900" cy="0"/>
          </a:xfrm>
          <a:prstGeom prst="straightConnector1">
            <a:avLst/>
          </a:prstGeom>
          <a:noFill/>
          <a:ln cap="flat" cmpd="sng" w="9525">
            <a:solidFill>
              <a:srgbClr val="0B5394"/>
            </a:solidFill>
            <a:prstDash val="dash"/>
            <a:round/>
            <a:headEnd len="med" w="med" type="none"/>
            <a:tailEnd len="med" w="med" type="none"/>
          </a:ln>
        </p:spPr>
      </p:cxnSp>
      <p:pic>
        <p:nvPicPr>
          <p:cNvPr descr="Screenshot 2017-10-27 17.45.34.png" id="608" name="Google Shape;608;p35"/>
          <p:cNvPicPr preferRelativeResize="0"/>
          <p:nvPr/>
        </p:nvPicPr>
        <p:blipFill rotWithShape="1">
          <a:blip r:embed="rId5">
            <a:alphaModFix/>
          </a:blip>
          <a:srcRect b="93020" l="39556" r="37014" t="1927"/>
          <a:stretch/>
        </p:blipFill>
        <p:spPr>
          <a:xfrm>
            <a:off x="1136138" y="1592725"/>
            <a:ext cx="1297376" cy="171900"/>
          </a:xfrm>
          <a:prstGeom prst="rect">
            <a:avLst/>
          </a:prstGeom>
          <a:noFill/>
          <a:ln>
            <a:noFill/>
          </a:ln>
        </p:spPr>
      </p:pic>
      <p:sp>
        <p:nvSpPr>
          <p:cNvPr id="609" name="Google Shape;609;p35"/>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610" name="Google Shape;610;p35"/>
          <p:cNvSpPr txBox="1"/>
          <p:nvPr/>
        </p:nvSpPr>
        <p:spPr>
          <a:xfrm>
            <a:off x="3355100" y="4284575"/>
            <a:ext cx="1297500" cy="3534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Aldi</a:t>
            </a:r>
            <a:endParaRPr b="1">
              <a:solidFill>
                <a:srgbClr val="FFFFFF"/>
              </a:solidFill>
            </a:endParaRPr>
          </a:p>
        </p:txBody>
      </p:sp>
      <p:sp>
        <p:nvSpPr>
          <p:cNvPr id="611" name="Google Shape;611;p35"/>
          <p:cNvSpPr txBox="1"/>
          <p:nvPr/>
        </p:nvSpPr>
        <p:spPr>
          <a:xfrm>
            <a:off x="4720075" y="4284575"/>
            <a:ext cx="1297500" cy="3534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Walmart</a:t>
            </a:r>
            <a:endParaRPr b="1">
              <a:solidFill>
                <a:srgbClr val="FFFFFF"/>
              </a:solidFill>
            </a:endParaRPr>
          </a:p>
        </p:txBody>
      </p:sp>
      <p:sp>
        <p:nvSpPr>
          <p:cNvPr id="612" name="Google Shape;612;p35"/>
          <p:cNvSpPr txBox="1"/>
          <p:nvPr/>
        </p:nvSpPr>
        <p:spPr>
          <a:xfrm>
            <a:off x="215475" y="4689600"/>
            <a:ext cx="3060600" cy="3534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Market Share (Grocery, May 2017)</a:t>
            </a:r>
            <a:endParaRPr b="1">
              <a:solidFill>
                <a:srgbClr val="FFFFFF"/>
              </a:solidFill>
            </a:endParaRPr>
          </a:p>
        </p:txBody>
      </p:sp>
      <p:sp>
        <p:nvSpPr>
          <p:cNvPr id="613" name="Google Shape;613;p35"/>
          <p:cNvSpPr txBox="1"/>
          <p:nvPr/>
        </p:nvSpPr>
        <p:spPr>
          <a:xfrm>
            <a:off x="215475" y="5096350"/>
            <a:ext cx="3060600" cy="3534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00"/>
                </a:solidFill>
              </a:rPr>
              <a:t>Sales Growth</a:t>
            </a:r>
            <a:r>
              <a:rPr b="1" lang="en-GB">
                <a:solidFill>
                  <a:srgbClr val="FFFF00"/>
                </a:solidFill>
              </a:rPr>
              <a:t> (Grocery, May 2017)</a:t>
            </a:r>
            <a:endParaRPr b="1">
              <a:solidFill>
                <a:srgbClr val="FFFF00"/>
              </a:solidFill>
            </a:endParaRPr>
          </a:p>
        </p:txBody>
      </p:sp>
      <p:sp>
        <p:nvSpPr>
          <p:cNvPr id="614" name="Google Shape;614;p35"/>
          <p:cNvSpPr txBox="1"/>
          <p:nvPr/>
        </p:nvSpPr>
        <p:spPr>
          <a:xfrm>
            <a:off x="215475" y="5503100"/>
            <a:ext cx="3060600" cy="3534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Ranking (Global retailers, 2012)</a:t>
            </a:r>
            <a:endParaRPr b="1">
              <a:solidFill>
                <a:srgbClr val="FFFFFF"/>
              </a:solidFill>
            </a:endParaRPr>
          </a:p>
        </p:txBody>
      </p:sp>
      <p:sp>
        <p:nvSpPr>
          <p:cNvPr id="615" name="Google Shape;615;p35"/>
          <p:cNvSpPr txBox="1"/>
          <p:nvPr/>
        </p:nvSpPr>
        <p:spPr>
          <a:xfrm>
            <a:off x="215475" y="5910153"/>
            <a:ext cx="3060600" cy="4599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Competitive Advantage</a:t>
            </a:r>
            <a:endParaRPr b="1">
              <a:solidFill>
                <a:srgbClr val="FFFFFF"/>
              </a:solidFill>
            </a:endParaRPr>
          </a:p>
        </p:txBody>
      </p:sp>
      <p:sp>
        <p:nvSpPr>
          <p:cNvPr id="616" name="Google Shape;616;p35"/>
          <p:cNvSpPr txBox="1"/>
          <p:nvPr/>
        </p:nvSpPr>
        <p:spPr>
          <a:xfrm>
            <a:off x="3355100" y="468960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1.5 %</a:t>
            </a:r>
            <a:endParaRPr/>
          </a:p>
        </p:txBody>
      </p:sp>
      <p:sp>
        <p:nvSpPr>
          <p:cNvPr id="617" name="Google Shape;617;p35"/>
          <p:cNvSpPr txBox="1"/>
          <p:nvPr/>
        </p:nvSpPr>
        <p:spPr>
          <a:xfrm>
            <a:off x="3355100" y="509635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0000"/>
                </a:solidFill>
              </a:rPr>
              <a:t>15 %</a:t>
            </a:r>
            <a:endParaRPr>
              <a:solidFill>
                <a:srgbClr val="FF0000"/>
              </a:solidFill>
            </a:endParaRPr>
          </a:p>
        </p:txBody>
      </p:sp>
      <p:sp>
        <p:nvSpPr>
          <p:cNvPr id="618" name="Google Shape;618;p35"/>
          <p:cNvSpPr txBox="1"/>
          <p:nvPr/>
        </p:nvSpPr>
        <p:spPr>
          <a:xfrm>
            <a:off x="3355100" y="550340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8th</a:t>
            </a:r>
            <a:endParaRPr/>
          </a:p>
        </p:txBody>
      </p:sp>
      <p:sp>
        <p:nvSpPr>
          <p:cNvPr id="619" name="Google Shape;619;p35"/>
          <p:cNvSpPr txBox="1"/>
          <p:nvPr/>
        </p:nvSpPr>
        <p:spPr>
          <a:xfrm>
            <a:off x="3355100" y="5910153"/>
            <a:ext cx="1297500" cy="459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Cost leadership</a:t>
            </a:r>
            <a:endParaRPr/>
          </a:p>
        </p:txBody>
      </p:sp>
      <p:sp>
        <p:nvSpPr>
          <p:cNvPr id="620" name="Google Shape;620;p35"/>
          <p:cNvSpPr txBox="1"/>
          <p:nvPr/>
        </p:nvSpPr>
        <p:spPr>
          <a:xfrm>
            <a:off x="4731625" y="468960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22 %</a:t>
            </a:r>
            <a:endParaRPr/>
          </a:p>
        </p:txBody>
      </p:sp>
      <p:sp>
        <p:nvSpPr>
          <p:cNvPr id="621" name="Google Shape;621;p35"/>
          <p:cNvSpPr txBox="1"/>
          <p:nvPr/>
        </p:nvSpPr>
        <p:spPr>
          <a:xfrm>
            <a:off x="4731625" y="509635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0000"/>
                </a:solidFill>
              </a:rPr>
              <a:t>2 %</a:t>
            </a:r>
            <a:endParaRPr>
              <a:solidFill>
                <a:srgbClr val="FF0000"/>
              </a:solidFill>
            </a:endParaRPr>
          </a:p>
        </p:txBody>
      </p:sp>
      <p:sp>
        <p:nvSpPr>
          <p:cNvPr id="622" name="Google Shape;622;p35"/>
          <p:cNvSpPr txBox="1"/>
          <p:nvPr/>
        </p:nvSpPr>
        <p:spPr>
          <a:xfrm>
            <a:off x="4731625" y="5503400"/>
            <a:ext cx="1297500" cy="3534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1st</a:t>
            </a:r>
            <a:endParaRPr/>
          </a:p>
        </p:txBody>
      </p:sp>
      <p:sp>
        <p:nvSpPr>
          <p:cNvPr id="623" name="Google Shape;623;p35"/>
          <p:cNvSpPr txBox="1"/>
          <p:nvPr/>
        </p:nvSpPr>
        <p:spPr>
          <a:xfrm>
            <a:off x="4731625" y="5910300"/>
            <a:ext cx="1297500" cy="459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Always low prices</a:t>
            </a:r>
            <a:endParaRPr/>
          </a:p>
        </p:txBody>
      </p:sp>
      <p:sp>
        <p:nvSpPr>
          <p:cNvPr id="624" name="Google Shape;624;p35"/>
          <p:cNvSpPr txBox="1"/>
          <p:nvPr/>
        </p:nvSpPr>
        <p:spPr>
          <a:xfrm>
            <a:off x="4012500" y="6423700"/>
            <a:ext cx="20382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*Data extracted from Aldi study case</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36"/>
          <p:cNvSpPr/>
          <p:nvPr/>
        </p:nvSpPr>
        <p:spPr>
          <a:xfrm>
            <a:off x="6618525" y="3914425"/>
            <a:ext cx="4859400" cy="18333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GB"/>
              <a:t>Intense competition: </a:t>
            </a:r>
            <a:r>
              <a:rPr lang="en-GB"/>
              <a:t>price war</a:t>
            </a:r>
            <a:endParaRPr/>
          </a:p>
          <a:p>
            <a:pPr indent="-317500" lvl="0" marL="457200" rtl="0" algn="l">
              <a:lnSpc>
                <a:spcPct val="150000"/>
              </a:lnSpc>
              <a:spcBef>
                <a:spcPts val="0"/>
              </a:spcBef>
              <a:spcAft>
                <a:spcPts val="0"/>
              </a:spcAft>
              <a:buSzPts val="1400"/>
              <a:buChar char="-"/>
            </a:pPr>
            <a:r>
              <a:rPr b="1" lang="en-GB"/>
              <a:t>Substitutes: </a:t>
            </a:r>
            <a:r>
              <a:rPr lang="en-GB"/>
              <a:t>supercenters, warehouse clubs</a:t>
            </a:r>
            <a:endParaRPr/>
          </a:p>
          <a:p>
            <a:pPr indent="-317500" lvl="0" marL="457200" rtl="0" algn="l">
              <a:lnSpc>
                <a:spcPct val="150000"/>
              </a:lnSpc>
              <a:spcBef>
                <a:spcPts val="0"/>
              </a:spcBef>
              <a:spcAft>
                <a:spcPts val="0"/>
              </a:spcAft>
              <a:buSzPts val="1400"/>
              <a:buChar char="-"/>
            </a:pPr>
            <a:r>
              <a:rPr b="1" lang="en-GB"/>
              <a:t>New entrants </a:t>
            </a:r>
            <a:r>
              <a:rPr lang="en-GB">
                <a:solidFill>
                  <a:schemeClr val="dk1"/>
                </a:solidFill>
              </a:rPr>
              <a:t>: </a:t>
            </a:r>
            <a:r>
              <a:rPr lang="en-GB"/>
              <a:t>Lidl</a:t>
            </a:r>
            <a:endParaRPr/>
          </a:p>
        </p:txBody>
      </p:sp>
      <p:sp>
        <p:nvSpPr>
          <p:cNvPr id="630" name="Google Shape;630;p36"/>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631" name="Google Shape;631;p36"/>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Aldi SWOT Analysis</a:t>
            </a:r>
            <a:endParaRPr/>
          </a:p>
          <a:p>
            <a:pPr indent="0" lvl="0" marL="0" marR="0" rtl="0" algn="l">
              <a:lnSpc>
                <a:spcPct val="100000"/>
              </a:lnSpc>
              <a:spcBef>
                <a:spcPts val="0"/>
              </a:spcBef>
              <a:spcAft>
                <a:spcPts val="0"/>
              </a:spcAft>
              <a:buClr>
                <a:schemeClr val="dk1"/>
              </a:buClr>
              <a:buFont typeface="Arial"/>
              <a:buNone/>
            </a:pPr>
            <a:r>
              <a:t/>
            </a:r>
            <a:endParaRPr sz="1800"/>
          </a:p>
        </p:txBody>
      </p:sp>
      <p:sp>
        <p:nvSpPr>
          <p:cNvPr id="632" name="Google Shape;632;p36"/>
          <p:cNvSpPr/>
          <p:nvPr/>
        </p:nvSpPr>
        <p:spPr>
          <a:xfrm>
            <a:off x="6618275" y="1726225"/>
            <a:ext cx="4859400" cy="2021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GB">
                <a:solidFill>
                  <a:schemeClr val="dk1"/>
                </a:solidFill>
              </a:rPr>
              <a:t>Limited product portfolio: </a:t>
            </a:r>
            <a:r>
              <a:rPr lang="en-GB">
                <a:solidFill>
                  <a:schemeClr val="dk1"/>
                </a:solidFill>
              </a:rPr>
              <a:t>1,400SKUs per 17,000 square foot store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Low brand recognition</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Low level of customer service</a:t>
            </a:r>
            <a:r>
              <a:rPr lang="en-GB">
                <a:solidFill>
                  <a:schemeClr val="dk1"/>
                </a:solidFill>
              </a:rPr>
              <a:t> </a:t>
            </a:r>
            <a:endParaRPr b="1">
              <a:solidFill>
                <a:schemeClr val="dk1"/>
              </a:solidFill>
            </a:endParaRPr>
          </a:p>
        </p:txBody>
      </p:sp>
      <p:sp>
        <p:nvSpPr>
          <p:cNvPr id="633" name="Google Shape;633;p36"/>
          <p:cNvSpPr/>
          <p:nvPr/>
        </p:nvSpPr>
        <p:spPr>
          <a:xfrm>
            <a:off x="1487950" y="1726250"/>
            <a:ext cx="4859400" cy="2021100"/>
          </a:xfrm>
          <a:prstGeom prst="round2DiagRect">
            <a:avLst>
              <a:gd fmla="val 0" name="adj1"/>
              <a:gd fmla="val 0" name="adj2"/>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50000"/>
              </a:lnSpc>
              <a:spcBef>
                <a:spcPts val="1000"/>
              </a:spcBef>
              <a:spcAft>
                <a:spcPts val="0"/>
              </a:spcAft>
              <a:buSzPts val="1400"/>
              <a:buChar char="-"/>
            </a:pPr>
            <a:r>
              <a:rPr b="1" lang="en-GB"/>
              <a:t>High quality products</a:t>
            </a:r>
            <a:r>
              <a:rPr lang="en-GB"/>
              <a:t> </a:t>
            </a:r>
            <a:endParaRPr/>
          </a:p>
          <a:p>
            <a:pPr indent="-317500" lvl="0" marL="457200" rtl="0" algn="just">
              <a:lnSpc>
                <a:spcPct val="150000"/>
              </a:lnSpc>
              <a:spcBef>
                <a:spcPts val="0"/>
              </a:spcBef>
              <a:spcAft>
                <a:spcPts val="0"/>
              </a:spcAft>
              <a:buSzPts val="1400"/>
              <a:buChar char="-"/>
            </a:pPr>
            <a:r>
              <a:rPr b="1" lang="en-GB">
                <a:solidFill>
                  <a:schemeClr val="dk1"/>
                </a:solidFill>
              </a:rPr>
              <a:t>Majorly private-labeled goods</a:t>
            </a:r>
            <a:r>
              <a:rPr lang="en-GB">
                <a:solidFill>
                  <a:schemeClr val="dk1"/>
                </a:solidFill>
              </a:rPr>
              <a:t>: 95% of portfolio</a:t>
            </a:r>
            <a:endParaRPr>
              <a:solidFill>
                <a:schemeClr val="dk1"/>
              </a:solidFill>
            </a:endParaRPr>
          </a:p>
          <a:p>
            <a:pPr indent="-317500" lvl="0" marL="457200" rtl="0" algn="just">
              <a:lnSpc>
                <a:spcPct val="150000"/>
              </a:lnSpc>
              <a:spcBef>
                <a:spcPts val="0"/>
              </a:spcBef>
              <a:spcAft>
                <a:spcPts val="0"/>
              </a:spcAft>
              <a:buSzPts val="1400"/>
              <a:buChar char="-"/>
            </a:pPr>
            <a:r>
              <a:rPr b="1" lang="en-GB">
                <a:solidFill>
                  <a:schemeClr val="dk1"/>
                </a:solidFill>
              </a:rPr>
              <a:t>Low prices</a:t>
            </a:r>
            <a:r>
              <a:rPr lang="en-GB">
                <a:solidFill>
                  <a:schemeClr val="dk1"/>
                </a:solidFill>
              </a:rPr>
              <a:t>: 20% cheaper than Walmart, 2013</a:t>
            </a:r>
            <a:endParaRPr/>
          </a:p>
          <a:p>
            <a:pPr indent="-317500" lvl="0" marL="457200" rtl="0" algn="just">
              <a:lnSpc>
                <a:spcPct val="150000"/>
              </a:lnSpc>
              <a:spcBef>
                <a:spcPts val="0"/>
              </a:spcBef>
              <a:spcAft>
                <a:spcPts val="0"/>
              </a:spcAft>
              <a:buSzPts val="1400"/>
              <a:buChar char="-"/>
            </a:pPr>
            <a:r>
              <a:rPr b="1" lang="en-GB"/>
              <a:t>Value for money</a:t>
            </a:r>
            <a:r>
              <a:rPr lang="en-GB"/>
              <a:t>: 80% of price is purchase price</a:t>
            </a:r>
            <a:endParaRPr/>
          </a:p>
        </p:txBody>
      </p:sp>
      <p:sp>
        <p:nvSpPr>
          <p:cNvPr id="634" name="Google Shape;634;p36"/>
          <p:cNvSpPr/>
          <p:nvPr/>
        </p:nvSpPr>
        <p:spPr>
          <a:xfrm>
            <a:off x="1488200" y="3914425"/>
            <a:ext cx="4859400" cy="18333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GB">
                <a:solidFill>
                  <a:schemeClr val="dk1"/>
                </a:solidFill>
              </a:rPr>
              <a:t>Geographical expansion: </a:t>
            </a:r>
            <a:r>
              <a:rPr lang="en-GB">
                <a:solidFill>
                  <a:schemeClr val="dk1"/>
                </a:solidFill>
              </a:rPr>
              <a:t>80 to 130 stores per year</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Organic food: </a:t>
            </a:r>
            <a:r>
              <a:rPr lang="en-GB">
                <a:solidFill>
                  <a:schemeClr val="dk1"/>
                </a:solidFill>
              </a:rPr>
              <a:t>82% of households will buy</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en-GB">
                <a:solidFill>
                  <a:schemeClr val="dk1"/>
                </a:solidFill>
              </a:rPr>
              <a:t>Online shopping</a:t>
            </a:r>
            <a:endParaRPr/>
          </a:p>
        </p:txBody>
      </p:sp>
      <p:sp>
        <p:nvSpPr>
          <p:cNvPr id="635" name="Google Shape;635;p36"/>
          <p:cNvSpPr txBox="1"/>
          <p:nvPr/>
        </p:nvSpPr>
        <p:spPr>
          <a:xfrm>
            <a:off x="1366850" y="14292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STRENGTHS（+）</a:t>
            </a:r>
            <a:endParaRPr b="1">
              <a:solidFill>
                <a:srgbClr val="FFFFFF"/>
              </a:solidFill>
            </a:endParaRPr>
          </a:p>
          <a:p>
            <a:pPr indent="0" lvl="0" marL="0" rtl="0" algn="l">
              <a:spcBef>
                <a:spcPts val="0"/>
              </a:spcBef>
              <a:spcAft>
                <a:spcPts val="0"/>
              </a:spcAft>
              <a:buNone/>
            </a:pPr>
            <a:r>
              <a:t/>
            </a:r>
            <a:endParaRPr b="1">
              <a:solidFill>
                <a:schemeClr val="lt1"/>
              </a:solidFill>
            </a:endParaRPr>
          </a:p>
        </p:txBody>
      </p:sp>
      <p:sp>
        <p:nvSpPr>
          <p:cNvPr id="636" name="Google Shape;636;p36"/>
          <p:cNvSpPr txBox="1"/>
          <p:nvPr/>
        </p:nvSpPr>
        <p:spPr>
          <a:xfrm>
            <a:off x="9424125" y="143712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WEAKNESSES ( - )</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637" name="Google Shape;637;p36"/>
          <p:cNvSpPr txBox="1"/>
          <p:nvPr/>
        </p:nvSpPr>
        <p:spPr>
          <a:xfrm>
            <a:off x="1366850" y="5628400"/>
            <a:ext cx="25566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OPPORTUNITIES（+）</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638" name="Google Shape;638;p36"/>
          <p:cNvSpPr txBox="1"/>
          <p:nvPr/>
        </p:nvSpPr>
        <p:spPr>
          <a:xfrm>
            <a:off x="9243950" y="5628400"/>
            <a:ext cx="23787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THREATS ( - )</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639" name="Google Shape;639;p36"/>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640" name="Google Shape;640;p36"/>
          <p:cNvSpPr txBox="1"/>
          <p:nvPr/>
        </p:nvSpPr>
        <p:spPr>
          <a:xfrm rot="-5400000">
            <a:off x="-143350" y="2505475"/>
            <a:ext cx="2047500" cy="46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INTERNAL</a:t>
            </a:r>
            <a:endParaRPr b="1">
              <a:solidFill>
                <a:srgbClr val="FFFFFF"/>
              </a:solidFill>
            </a:endParaRPr>
          </a:p>
        </p:txBody>
      </p:sp>
      <p:sp>
        <p:nvSpPr>
          <p:cNvPr id="641" name="Google Shape;641;p36"/>
          <p:cNvSpPr txBox="1"/>
          <p:nvPr/>
        </p:nvSpPr>
        <p:spPr>
          <a:xfrm rot="-5400000">
            <a:off x="-4750" y="4599775"/>
            <a:ext cx="1770300" cy="46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EXTERNAL</a:t>
            </a:r>
            <a:endParaRPr b="1">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pic>
        <p:nvPicPr>
          <p:cNvPr id="646" name="Google Shape;646;p37"/>
          <p:cNvPicPr preferRelativeResize="0"/>
          <p:nvPr>
            <p:ph idx="2" type="pic"/>
          </p:nvPr>
        </p:nvPicPr>
        <p:blipFill rotWithShape="1">
          <a:blip r:embed="rId4">
            <a:alphaModFix/>
          </a:blip>
          <a:srcRect b="0" l="0" r="0" t="9"/>
          <a:stretch/>
        </p:blipFill>
        <p:spPr>
          <a:xfrm>
            <a:off x="1" y="0"/>
            <a:ext cx="12187200" cy="6858000"/>
          </a:xfrm>
          <a:prstGeom prst="rect">
            <a:avLst/>
          </a:prstGeom>
          <a:noFill/>
          <a:ln>
            <a:noFill/>
          </a:ln>
        </p:spPr>
      </p:pic>
      <p:sp>
        <p:nvSpPr>
          <p:cNvPr id="647" name="Google Shape;647;p37"/>
          <p:cNvSpPr txBox="1"/>
          <p:nvPr>
            <p:ph type="ctrTitle"/>
          </p:nvPr>
        </p:nvSpPr>
        <p:spPr>
          <a:xfrm>
            <a:off x="323850" y="624975"/>
            <a:ext cx="11538000" cy="8847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Recommendation for Aldi’s expansion strategy</a:t>
            </a:r>
            <a:endParaRPr b="1" i="0" sz="2800" u="none" cap="none" strike="noStrike">
              <a:solidFill>
                <a:srgbClr val="000000"/>
              </a:solidFill>
              <a:latin typeface="Arial"/>
              <a:ea typeface="Arial"/>
              <a:cs typeface="Arial"/>
              <a:sym typeface="Arial"/>
            </a:endParaRPr>
          </a:p>
        </p:txBody>
      </p:sp>
      <p:grpSp>
        <p:nvGrpSpPr>
          <p:cNvPr id="648" name="Google Shape;648;p37"/>
          <p:cNvGrpSpPr/>
          <p:nvPr/>
        </p:nvGrpSpPr>
        <p:grpSpPr>
          <a:xfrm>
            <a:off x="144463" y="152401"/>
            <a:ext cx="11897959" cy="612694"/>
            <a:chOff x="144463" y="152401"/>
            <a:chExt cx="11897959" cy="612694"/>
          </a:xfrm>
        </p:grpSpPr>
        <p:sp>
          <p:nvSpPr>
            <p:cNvPr id="649" name="Google Shape;649;p37"/>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0" name="Google Shape;650;p37"/>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1" name="Google Shape;651;p37"/>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652" name="Google Shape;652;p37"/>
          <p:cNvPicPr preferRelativeResize="0"/>
          <p:nvPr/>
        </p:nvPicPr>
        <p:blipFill rotWithShape="1">
          <a:blip r:embed="rId5">
            <a:alphaModFix/>
          </a:blip>
          <a:srcRect b="0" l="0" r="0" t="0"/>
          <a:stretch/>
        </p:blipFill>
        <p:spPr>
          <a:xfrm>
            <a:off x="324000" y="306000"/>
            <a:ext cx="961352" cy="158384"/>
          </a:xfrm>
          <a:prstGeom prst="rect">
            <a:avLst/>
          </a:prstGeom>
          <a:noFill/>
          <a:ln>
            <a:noFill/>
          </a:ln>
        </p:spPr>
      </p:pic>
      <p:sp>
        <p:nvSpPr>
          <p:cNvPr id="653" name="Google Shape;653;p37"/>
          <p:cNvSpPr txBox="1"/>
          <p:nvPr>
            <p:ph idx="4294967295" type="body"/>
          </p:nvPr>
        </p:nvSpPr>
        <p:spPr>
          <a:xfrm>
            <a:off x="400200" y="1691225"/>
            <a:ext cx="5232600" cy="48669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highlight>
                <a:srgbClr val="FF9900"/>
              </a:highlight>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Recommendation</a:t>
            </a:r>
            <a:endParaRPr b="1" sz="1800">
              <a:solidFill>
                <a:srgbClr val="FFFFFF"/>
              </a:solidFill>
              <a:highlight>
                <a:srgbClr val="1C4587"/>
              </a:highlight>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FFFFFF"/>
              </a:solidFill>
              <a:highlight>
                <a:srgbClr val="1C4587"/>
              </a:highlight>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38"/>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659" name="Google Shape;659;p38"/>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Recommendation</a:t>
            </a:r>
            <a:endParaRPr/>
          </a:p>
          <a:p>
            <a:pPr indent="0" lvl="0" marL="0" rtl="0" algn="l">
              <a:spcBef>
                <a:spcPts val="0"/>
              </a:spcBef>
              <a:spcAft>
                <a:spcPts val="0"/>
              </a:spcAft>
              <a:buClr>
                <a:schemeClr val="dk1"/>
              </a:buClr>
              <a:buFont typeface="Arial"/>
              <a:buNone/>
            </a:pPr>
            <a:r>
              <a:rPr lang="en-GB" sz="1800"/>
              <a:t>Avoid Department Store Segment, Focus on Groceries</a:t>
            </a:r>
            <a:endParaRPr sz="1800"/>
          </a:p>
          <a:p>
            <a:pPr indent="0" lvl="0" marL="0" marR="0" rtl="0" algn="l">
              <a:lnSpc>
                <a:spcPct val="100000"/>
              </a:lnSpc>
              <a:spcBef>
                <a:spcPts val="0"/>
              </a:spcBef>
              <a:spcAft>
                <a:spcPts val="0"/>
              </a:spcAft>
              <a:buClr>
                <a:schemeClr val="dk1"/>
              </a:buClr>
              <a:buFont typeface="Arial"/>
              <a:buNone/>
            </a:pPr>
            <a:r>
              <a:t/>
            </a:r>
            <a:endParaRPr sz="1800"/>
          </a:p>
        </p:txBody>
      </p:sp>
      <p:sp>
        <p:nvSpPr>
          <p:cNvPr id="660" name="Google Shape;660;p38"/>
          <p:cNvSpPr txBox="1"/>
          <p:nvPr/>
        </p:nvSpPr>
        <p:spPr>
          <a:xfrm>
            <a:off x="728000" y="1826800"/>
            <a:ext cx="8776200" cy="1137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Differentiation through exclusive brands goes against Aldi culture and competitive strategy</a:t>
            </a:r>
            <a:endParaRPr sz="1600"/>
          </a:p>
          <a:p>
            <a:pPr indent="-330200" lvl="0" marL="457200" rtl="0" algn="l">
              <a:spcBef>
                <a:spcPts val="0"/>
              </a:spcBef>
              <a:spcAft>
                <a:spcPts val="0"/>
              </a:spcAft>
              <a:buSzPts val="1600"/>
              <a:buChar char="●"/>
            </a:pPr>
            <a:r>
              <a:rPr lang="en-GB" sz="1600"/>
              <a:t>High service level and costly operations against Aldi culture</a:t>
            </a:r>
            <a:endParaRPr sz="1600"/>
          </a:p>
          <a:p>
            <a:pPr indent="-330200" lvl="0" marL="457200" rtl="0" algn="l">
              <a:spcBef>
                <a:spcPts val="0"/>
              </a:spcBef>
              <a:spcAft>
                <a:spcPts val="0"/>
              </a:spcAft>
              <a:buSzPts val="1600"/>
              <a:buChar char="●"/>
            </a:pPr>
            <a:r>
              <a:rPr lang="en-GB" sz="1600"/>
              <a:t>High product overlap with online retailers</a:t>
            </a:r>
            <a:endParaRPr sz="1600"/>
          </a:p>
          <a:p>
            <a:pPr indent="-330200" lvl="0" marL="457200" rtl="0" algn="l">
              <a:spcBef>
                <a:spcPts val="0"/>
              </a:spcBef>
              <a:spcAft>
                <a:spcPts val="0"/>
              </a:spcAft>
              <a:buSzPts val="1600"/>
              <a:buChar char="●"/>
            </a:pPr>
            <a:r>
              <a:rPr lang="en-GB" sz="1600"/>
              <a:t>High investment</a:t>
            </a:r>
            <a:endParaRPr sz="1600"/>
          </a:p>
        </p:txBody>
      </p:sp>
      <p:sp>
        <p:nvSpPr>
          <p:cNvPr id="661" name="Google Shape;661;p38"/>
          <p:cNvSpPr txBox="1"/>
          <p:nvPr/>
        </p:nvSpPr>
        <p:spPr>
          <a:xfrm>
            <a:off x="720500" y="3456325"/>
            <a:ext cx="8776200" cy="1137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Aldi has know-how and experience in grocery store and loyal suppliers</a:t>
            </a:r>
            <a:endParaRPr sz="1600"/>
          </a:p>
          <a:p>
            <a:pPr indent="-330200" lvl="0" marL="457200" rtl="0" algn="l">
              <a:spcBef>
                <a:spcPts val="0"/>
              </a:spcBef>
              <a:spcAft>
                <a:spcPts val="0"/>
              </a:spcAft>
              <a:buSzPts val="1600"/>
              <a:buChar char="●"/>
            </a:pPr>
            <a:r>
              <a:rPr lang="en-GB" sz="1600"/>
              <a:t>REAL cost leader in grocery market</a:t>
            </a:r>
            <a:endParaRPr sz="1600"/>
          </a:p>
          <a:p>
            <a:pPr indent="-330200" lvl="0" marL="457200" rtl="0" algn="l">
              <a:spcBef>
                <a:spcPts val="0"/>
              </a:spcBef>
              <a:spcAft>
                <a:spcPts val="0"/>
              </a:spcAft>
              <a:buSzPts val="1600"/>
              <a:buChar char="●"/>
            </a:pPr>
            <a:r>
              <a:rPr lang="en-GB" sz="1600"/>
              <a:t>Online retailers lesser threat to grocery stores</a:t>
            </a:r>
            <a:endParaRPr sz="1600"/>
          </a:p>
          <a:p>
            <a:pPr indent="-330200" lvl="0" marL="457200" rtl="0" algn="l">
              <a:spcBef>
                <a:spcPts val="0"/>
              </a:spcBef>
              <a:spcAft>
                <a:spcPts val="0"/>
              </a:spcAft>
              <a:buSzPts val="1600"/>
              <a:buChar char="●"/>
            </a:pPr>
            <a:r>
              <a:rPr lang="en-GB" sz="1600"/>
              <a:t>Many growth options: e.g. organic food</a:t>
            </a:r>
            <a:endParaRPr sz="1600"/>
          </a:p>
        </p:txBody>
      </p:sp>
      <p:sp>
        <p:nvSpPr>
          <p:cNvPr id="662" name="Google Shape;662;p38"/>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663" name="Google Shape;663;p38"/>
          <p:cNvSpPr txBox="1"/>
          <p:nvPr/>
        </p:nvSpPr>
        <p:spPr>
          <a:xfrm>
            <a:off x="9982700" y="1967550"/>
            <a:ext cx="1777800" cy="3402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Department Stores</a:t>
            </a:r>
            <a:endParaRPr b="1">
              <a:solidFill>
                <a:srgbClr val="FFFFFF"/>
              </a:solidFill>
            </a:endParaRPr>
          </a:p>
        </p:txBody>
      </p:sp>
      <p:sp>
        <p:nvSpPr>
          <p:cNvPr id="664" name="Google Shape;664;p38"/>
          <p:cNvSpPr txBox="1"/>
          <p:nvPr/>
        </p:nvSpPr>
        <p:spPr>
          <a:xfrm>
            <a:off x="9982700" y="2291275"/>
            <a:ext cx="1777800" cy="4683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Profitability </a:t>
            </a:r>
            <a:r>
              <a:rPr b="1" lang="en-GB"/>
              <a:t>+</a:t>
            </a:r>
            <a:endParaRPr b="1"/>
          </a:p>
          <a:p>
            <a:pPr indent="0" lvl="0" marL="0" rtl="0" algn="ctr">
              <a:spcBef>
                <a:spcPts val="0"/>
              </a:spcBef>
              <a:spcAft>
                <a:spcPts val="0"/>
              </a:spcAft>
              <a:buNone/>
            </a:pPr>
            <a:r>
              <a:rPr lang="en-GB"/>
              <a:t>Growth</a:t>
            </a:r>
            <a:r>
              <a:rPr b="1" lang="en-GB"/>
              <a:t> --</a:t>
            </a:r>
            <a:endParaRPr b="1"/>
          </a:p>
        </p:txBody>
      </p:sp>
      <p:sp>
        <p:nvSpPr>
          <p:cNvPr id="665" name="Google Shape;665;p38"/>
          <p:cNvSpPr txBox="1"/>
          <p:nvPr/>
        </p:nvSpPr>
        <p:spPr>
          <a:xfrm>
            <a:off x="608050" y="1523500"/>
            <a:ext cx="2807400" cy="3402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No Department Stores !</a:t>
            </a:r>
            <a:endParaRPr b="1" sz="1600">
              <a:solidFill>
                <a:srgbClr val="FFFFFF"/>
              </a:solidFill>
            </a:endParaRPr>
          </a:p>
        </p:txBody>
      </p:sp>
      <p:sp>
        <p:nvSpPr>
          <p:cNvPr id="666" name="Google Shape;666;p38"/>
          <p:cNvSpPr txBox="1"/>
          <p:nvPr/>
        </p:nvSpPr>
        <p:spPr>
          <a:xfrm>
            <a:off x="9982700" y="3589488"/>
            <a:ext cx="1777800" cy="3402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Stores</a:t>
            </a:r>
            <a:endParaRPr b="1">
              <a:solidFill>
                <a:srgbClr val="FFFFFF"/>
              </a:solidFill>
            </a:endParaRPr>
          </a:p>
        </p:txBody>
      </p:sp>
      <p:sp>
        <p:nvSpPr>
          <p:cNvPr id="667" name="Google Shape;667;p38"/>
          <p:cNvSpPr txBox="1"/>
          <p:nvPr/>
        </p:nvSpPr>
        <p:spPr>
          <a:xfrm>
            <a:off x="9982700" y="3933388"/>
            <a:ext cx="1777800" cy="4683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
        <p:nvSpPr>
          <p:cNvPr id="668" name="Google Shape;668;p38"/>
          <p:cNvSpPr txBox="1"/>
          <p:nvPr/>
        </p:nvSpPr>
        <p:spPr>
          <a:xfrm>
            <a:off x="608050" y="3148050"/>
            <a:ext cx="2807400" cy="3402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Strengthen Grocery Stores</a:t>
            </a:r>
            <a:endParaRPr b="1" sz="1600">
              <a:solidFill>
                <a:srgbClr val="FFFFFF"/>
              </a:solidFill>
            </a:endParaRPr>
          </a:p>
        </p:txBody>
      </p:sp>
      <p:sp>
        <p:nvSpPr>
          <p:cNvPr id="669" name="Google Shape;669;p38"/>
          <p:cNvSpPr txBox="1"/>
          <p:nvPr/>
        </p:nvSpPr>
        <p:spPr>
          <a:xfrm>
            <a:off x="728000" y="5052500"/>
            <a:ext cx="8776200" cy="11808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GB" sz="1600"/>
              <a:t>Extremely high investment, no experience</a:t>
            </a:r>
            <a:endParaRPr sz="1600"/>
          </a:p>
          <a:p>
            <a:pPr indent="-330200" lvl="0" marL="457200" rtl="0" algn="l">
              <a:spcBef>
                <a:spcPts val="0"/>
              </a:spcBef>
              <a:spcAft>
                <a:spcPts val="0"/>
              </a:spcAft>
              <a:buSzPts val="1600"/>
              <a:buChar char="●"/>
            </a:pPr>
            <a:r>
              <a:rPr lang="en-GB" sz="1600"/>
              <a:t>Vulnerable to e-tailers</a:t>
            </a:r>
            <a:endParaRPr sz="1600"/>
          </a:p>
          <a:p>
            <a:pPr indent="-330200" lvl="0" marL="457200" rtl="0" algn="l">
              <a:spcBef>
                <a:spcPts val="0"/>
              </a:spcBef>
              <a:spcAft>
                <a:spcPts val="0"/>
              </a:spcAft>
              <a:buSzPts val="1600"/>
              <a:buChar char="●"/>
            </a:pPr>
            <a:r>
              <a:rPr lang="en-GB" sz="1600"/>
              <a:t>Can only be supported by high demands</a:t>
            </a:r>
            <a:endParaRPr sz="1600"/>
          </a:p>
          <a:p>
            <a:pPr indent="-330200" lvl="0" marL="457200" rtl="0" algn="l">
              <a:spcBef>
                <a:spcPts val="0"/>
              </a:spcBef>
              <a:spcAft>
                <a:spcPts val="0"/>
              </a:spcAft>
              <a:buSzPts val="1600"/>
              <a:buChar char="●"/>
            </a:pPr>
            <a:r>
              <a:rPr lang="en-GB" sz="1600"/>
              <a:t>Aldi's target: low budget, price sensitive customers</a:t>
            </a:r>
            <a:endParaRPr sz="1600"/>
          </a:p>
        </p:txBody>
      </p:sp>
      <p:sp>
        <p:nvSpPr>
          <p:cNvPr id="670" name="Google Shape;670;p38"/>
          <p:cNvSpPr txBox="1"/>
          <p:nvPr/>
        </p:nvSpPr>
        <p:spPr>
          <a:xfrm>
            <a:off x="608050" y="4772600"/>
            <a:ext cx="2807400" cy="3402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Why Not Supercenters?</a:t>
            </a:r>
            <a:endParaRPr b="1" sz="1600">
              <a:solidFill>
                <a:srgbClr val="FFFFFF"/>
              </a:solidFill>
            </a:endParaRPr>
          </a:p>
        </p:txBody>
      </p:sp>
      <p:sp>
        <p:nvSpPr>
          <p:cNvPr id="671" name="Google Shape;671;p38"/>
          <p:cNvSpPr txBox="1"/>
          <p:nvPr/>
        </p:nvSpPr>
        <p:spPr>
          <a:xfrm>
            <a:off x="9982700" y="5231600"/>
            <a:ext cx="1777800" cy="340200"/>
          </a:xfrm>
          <a:prstGeom prst="rect">
            <a:avLst/>
          </a:prstGeom>
          <a:solidFill>
            <a:srgbClr val="1C4587"/>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Supercenters</a:t>
            </a:r>
            <a:endParaRPr b="1">
              <a:solidFill>
                <a:srgbClr val="FFFFFF"/>
              </a:solidFill>
            </a:endParaRPr>
          </a:p>
        </p:txBody>
      </p:sp>
      <p:sp>
        <p:nvSpPr>
          <p:cNvPr id="672" name="Google Shape;672;p38"/>
          <p:cNvSpPr txBox="1"/>
          <p:nvPr/>
        </p:nvSpPr>
        <p:spPr>
          <a:xfrm>
            <a:off x="9982700" y="5585875"/>
            <a:ext cx="1777800" cy="4683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39"/>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678" name="Google Shape;678;p39"/>
          <p:cNvSpPr txBox="1"/>
          <p:nvPr>
            <p:ph type="title"/>
          </p:nvPr>
        </p:nvSpPr>
        <p:spPr>
          <a:xfrm>
            <a:off x="323850" y="620719"/>
            <a:ext cx="11538000" cy="4599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Recommendation</a:t>
            </a:r>
            <a:endParaRPr/>
          </a:p>
          <a:p>
            <a:pPr indent="0" lvl="0" marL="0" marR="0" rtl="0" algn="l">
              <a:lnSpc>
                <a:spcPct val="100000"/>
              </a:lnSpc>
              <a:spcBef>
                <a:spcPts val="0"/>
              </a:spcBef>
              <a:spcAft>
                <a:spcPts val="0"/>
              </a:spcAft>
              <a:buClr>
                <a:schemeClr val="dk1"/>
              </a:buClr>
              <a:buFont typeface="Arial"/>
              <a:buNone/>
            </a:pPr>
            <a:r>
              <a:rPr lang="en-GB" sz="1800"/>
              <a:t>Dynamics</a:t>
            </a:r>
            <a:endParaRPr sz="1800"/>
          </a:p>
        </p:txBody>
      </p:sp>
      <p:sp>
        <p:nvSpPr>
          <p:cNvPr id="679" name="Google Shape;679;p39"/>
          <p:cNvSpPr/>
          <p:nvPr/>
        </p:nvSpPr>
        <p:spPr>
          <a:xfrm>
            <a:off x="2681377" y="2978788"/>
            <a:ext cx="4294500" cy="2524800"/>
          </a:xfrm>
          <a:prstGeom prst="ellipse">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5042902" y="2933638"/>
            <a:ext cx="4294500" cy="2524800"/>
          </a:xfrm>
          <a:prstGeom prst="ellipse">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txBox="1"/>
          <p:nvPr/>
        </p:nvSpPr>
        <p:spPr>
          <a:xfrm>
            <a:off x="7522225" y="3607313"/>
            <a:ext cx="1031700" cy="9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Kroger</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highlight>
                <a:srgbClr val="FF9900"/>
              </a:highlight>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GB"/>
              <a:t>Lidl</a:t>
            </a:r>
            <a:endParaRPr b="1"/>
          </a:p>
        </p:txBody>
      </p:sp>
      <p:sp>
        <p:nvSpPr>
          <p:cNvPr id="682" name="Google Shape;682;p39"/>
          <p:cNvSpPr txBox="1"/>
          <p:nvPr/>
        </p:nvSpPr>
        <p:spPr>
          <a:xfrm>
            <a:off x="3334600" y="3607313"/>
            <a:ext cx="1493100" cy="14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Sears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JC Penney</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Kohl's</a:t>
            </a:r>
            <a:endParaRPr b="1"/>
          </a:p>
        </p:txBody>
      </p:sp>
      <p:cxnSp>
        <p:nvCxnSpPr>
          <p:cNvPr id="683" name="Google Shape;683;p39"/>
          <p:cNvCxnSpPr/>
          <p:nvPr/>
        </p:nvCxnSpPr>
        <p:spPr>
          <a:xfrm>
            <a:off x="4634450" y="4196038"/>
            <a:ext cx="1044000" cy="0"/>
          </a:xfrm>
          <a:prstGeom prst="straightConnector1">
            <a:avLst/>
          </a:prstGeom>
          <a:noFill/>
          <a:ln cap="flat" cmpd="sng" w="38100">
            <a:solidFill>
              <a:srgbClr val="CC0000"/>
            </a:solidFill>
            <a:prstDash val="solid"/>
            <a:round/>
            <a:headEnd len="med" w="med" type="none"/>
            <a:tailEnd len="med" w="med" type="triangle"/>
          </a:ln>
        </p:spPr>
      </p:cxnSp>
      <p:sp>
        <p:nvSpPr>
          <p:cNvPr id="684" name="Google Shape;684;p39"/>
          <p:cNvSpPr txBox="1"/>
          <p:nvPr/>
        </p:nvSpPr>
        <p:spPr>
          <a:xfrm>
            <a:off x="6376850" y="3958227"/>
            <a:ext cx="1114200" cy="619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CC0000"/>
                </a:solidFill>
              </a:rPr>
              <a:t>Customers</a:t>
            </a:r>
            <a:endParaRPr b="1">
              <a:solidFill>
                <a:srgbClr val="CC0000"/>
              </a:solidFill>
            </a:endParaRPr>
          </a:p>
        </p:txBody>
      </p:sp>
      <p:cxnSp>
        <p:nvCxnSpPr>
          <p:cNvPr id="685" name="Google Shape;685;p39"/>
          <p:cNvCxnSpPr/>
          <p:nvPr/>
        </p:nvCxnSpPr>
        <p:spPr>
          <a:xfrm rot="10800000">
            <a:off x="6533450" y="4077388"/>
            <a:ext cx="705300" cy="0"/>
          </a:xfrm>
          <a:prstGeom prst="straightConnector1">
            <a:avLst/>
          </a:prstGeom>
          <a:noFill/>
          <a:ln cap="flat" cmpd="sng" w="38100">
            <a:solidFill>
              <a:srgbClr val="CC0000"/>
            </a:solidFill>
            <a:prstDash val="solid"/>
            <a:round/>
            <a:headEnd len="med" w="med" type="none"/>
            <a:tailEnd len="med" w="med" type="triangle"/>
          </a:ln>
        </p:spPr>
      </p:cxnSp>
      <p:sp>
        <p:nvSpPr>
          <p:cNvPr id="686" name="Google Shape;686;p39"/>
          <p:cNvSpPr txBox="1"/>
          <p:nvPr/>
        </p:nvSpPr>
        <p:spPr>
          <a:xfrm>
            <a:off x="7496600" y="4040938"/>
            <a:ext cx="1114200" cy="400500"/>
          </a:xfrm>
          <a:prstGeom prst="rect">
            <a:avLst/>
          </a:prstGeom>
          <a:noFill/>
          <a:ln cap="flat" cmpd="sng" w="2857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Aldi</a:t>
            </a:r>
            <a:endParaRPr b="1"/>
          </a:p>
        </p:txBody>
      </p:sp>
      <p:sp>
        <p:nvSpPr>
          <p:cNvPr id="687" name="Google Shape;687;p39"/>
          <p:cNvSpPr txBox="1"/>
          <p:nvPr/>
        </p:nvSpPr>
        <p:spPr>
          <a:xfrm>
            <a:off x="4993201" y="1580975"/>
            <a:ext cx="1815000" cy="400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Supercenters</a:t>
            </a:r>
            <a:endParaRPr b="1">
              <a:solidFill>
                <a:srgbClr val="FFFFFF"/>
              </a:solidFill>
            </a:endParaRPr>
          </a:p>
        </p:txBody>
      </p:sp>
      <p:sp>
        <p:nvSpPr>
          <p:cNvPr id="688" name="Google Shape;688;p39"/>
          <p:cNvSpPr txBox="1"/>
          <p:nvPr/>
        </p:nvSpPr>
        <p:spPr>
          <a:xfrm>
            <a:off x="4993200" y="1995550"/>
            <a:ext cx="1815000" cy="619200"/>
          </a:xfrm>
          <a:prstGeom prst="rect">
            <a:avLst/>
          </a:prstGeom>
          <a:solidFill>
            <a:srgbClr val="CFE2F3"/>
          </a:solid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
        <p:nvSpPr>
          <p:cNvPr id="689" name="Google Shape;689;p39"/>
          <p:cNvSpPr txBox="1"/>
          <p:nvPr/>
        </p:nvSpPr>
        <p:spPr>
          <a:xfrm>
            <a:off x="9655150" y="3577100"/>
            <a:ext cx="1815000" cy="400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Stores</a:t>
            </a:r>
            <a:endParaRPr b="1">
              <a:solidFill>
                <a:srgbClr val="FFFFFF"/>
              </a:solidFill>
            </a:endParaRPr>
          </a:p>
        </p:txBody>
      </p:sp>
      <p:sp>
        <p:nvSpPr>
          <p:cNvPr id="690" name="Google Shape;690;p39"/>
          <p:cNvSpPr txBox="1"/>
          <p:nvPr/>
        </p:nvSpPr>
        <p:spPr>
          <a:xfrm>
            <a:off x="9655150" y="3981300"/>
            <a:ext cx="1815000" cy="6192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endParaRPr/>
          </a:p>
          <a:p>
            <a:pPr indent="0" lvl="0" marL="0" rtl="0" algn="ctr">
              <a:spcBef>
                <a:spcPts val="0"/>
              </a:spcBef>
              <a:spcAft>
                <a:spcPts val="0"/>
              </a:spcAft>
              <a:buNone/>
            </a:pPr>
            <a:r>
              <a:rPr lang="en-GB"/>
              <a:t>Growth +</a:t>
            </a:r>
            <a:endParaRPr/>
          </a:p>
        </p:txBody>
      </p:sp>
      <p:sp>
        <p:nvSpPr>
          <p:cNvPr id="691" name="Google Shape;691;p39"/>
          <p:cNvSpPr txBox="1"/>
          <p:nvPr/>
        </p:nvSpPr>
        <p:spPr>
          <a:xfrm>
            <a:off x="574250" y="3583463"/>
            <a:ext cx="1815000" cy="4005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Department Stores</a:t>
            </a:r>
            <a:endParaRPr b="1">
              <a:solidFill>
                <a:srgbClr val="FFFFFF"/>
              </a:solidFill>
            </a:endParaRPr>
          </a:p>
        </p:txBody>
      </p:sp>
      <p:sp>
        <p:nvSpPr>
          <p:cNvPr id="692" name="Google Shape;692;p39"/>
          <p:cNvSpPr txBox="1"/>
          <p:nvPr/>
        </p:nvSpPr>
        <p:spPr>
          <a:xfrm>
            <a:off x="574250" y="3974913"/>
            <a:ext cx="1815000" cy="6192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Profitability </a:t>
            </a:r>
            <a:r>
              <a:rPr b="1" lang="en-GB"/>
              <a:t>+</a:t>
            </a:r>
            <a:endParaRPr b="1"/>
          </a:p>
          <a:p>
            <a:pPr indent="0" lvl="0" marL="0" rtl="0" algn="ctr">
              <a:spcBef>
                <a:spcPts val="0"/>
              </a:spcBef>
              <a:spcAft>
                <a:spcPts val="0"/>
              </a:spcAft>
              <a:buNone/>
            </a:pPr>
            <a:r>
              <a:rPr lang="en-GB"/>
              <a:t>Growth</a:t>
            </a:r>
            <a:r>
              <a:rPr b="1" lang="en-GB"/>
              <a:t> --</a:t>
            </a:r>
            <a:endParaRPr b="1"/>
          </a:p>
        </p:txBody>
      </p:sp>
      <p:sp>
        <p:nvSpPr>
          <p:cNvPr id="693" name="Google Shape;693;p39"/>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694" name="Google Shape;694;p39"/>
          <p:cNvSpPr txBox="1"/>
          <p:nvPr/>
        </p:nvSpPr>
        <p:spPr>
          <a:xfrm>
            <a:off x="9338725" y="1165800"/>
            <a:ext cx="1417200" cy="619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rgbClr val="CC0000"/>
                </a:solidFill>
              </a:rPr>
              <a:t>Remain Here!</a:t>
            </a:r>
            <a:endParaRPr b="1" sz="2000">
              <a:solidFill>
                <a:srgbClr val="CC0000"/>
              </a:solidFill>
            </a:endParaRPr>
          </a:p>
        </p:txBody>
      </p:sp>
      <p:cxnSp>
        <p:nvCxnSpPr>
          <p:cNvPr id="695" name="Google Shape;695;p39"/>
          <p:cNvCxnSpPr>
            <a:stCxn id="694" idx="2"/>
          </p:cNvCxnSpPr>
          <p:nvPr/>
        </p:nvCxnSpPr>
        <p:spPr>
          <a:xfrm>
            <a:off x="10047325" y="1785000"/>
            <a:ext cx="0" cy="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39"/>
          <p:cNvCxnSpPr>
            <a:stCxn id="694" idx="2"/>
            <a:endCxn id="686" idx="3"/>
          </p:cNvCxnSpPr>
          <p:nvPr/>
        </p:nvCxnSpPr>
        <p:spPr>
          <a:xfrm rot="5400000">
            <a:off x="8101075" y="2294850"/>
            <a:ext cx="2456100" cy="1436400"/>
          </a:xfrm>
          <a:prstGeom prst="curvedConnector2">
            <a:avLst/>
          </a:prstGeom>
          <a:noFill/>
          <a:ln cap="flat" cmpd="sng" w="28575">
            <a:solidFill>
              <a:srgbClr val="CC0000"/>
            </a:solidFill>
            <a:prstDash val="solid"/>
            <a:round/>
            <a:headEnd len="med" w="med" type="none"/>
            <a:tailEnd len="med" w="med" type="triangle"/>
          </a:ln>
        </p:spPr>
      </p:cxnSp>
      <p:cxnSp>
        <p:nvCxnSpPr>
          <p:cNvPr id="697" name="Google Shape;697;p39"/>
          <p:cNvCxnSpPr/>
          <p:nvPr/>
        </p:nvCxnSpPr>
        <p:spPr>
          <a:xfrm>
            <a:off x="6552138" y="4444075"/>
            <a:ext cx="784200" cy="300"/>
          </a:xfrm>
          <a:prstGeom prst="straightConnector1">
            <a:avLst/>
          </a:prstGeom>
          <a:noFill/>
          <a:ln cap="flat" cmpd="sng" w="38100">
            <a:solidFill>
              <a:srgbClr val="CC0000"/>
            </a:solidFill>
            <a:prstDash val="solid"/>
            <a:round/>
            <a:headEnd len="med" w="med" type="none"/>
            <a:tailEnd len="med" w="med" type="triangle"/>
          </a:ln>
        </p:spPr>
      </p:cxnSp>
      <p:sp>
        <p:nvSpPr>
          <p:cNvPr id="698" name="Google Shape;698;p39"/>
          <p:cNvSpPr txBox="1"/>
          <p:nvPr/>
        </p:nvSpPr>
        <p:spPr>
          <a:xfrm>
            <a:off x="5608150" y="3858838"/>
            <a:ext cx="9105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Walmart</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GB"/>
              <a:t>Target</a:t>
            </a:r>
            <a:endParaRPr b="1"/>
          </a:p>
        </p:txBody>
      </p:sp>
      <p:cxnSp>
        <p:nvCxnSpPr>
          <p:cNvPr id="699" name="Google Shape;699;p39"/>
          <p:cNvCxnSpPr/>
          <p:nvPr/>
        </p:nvCxnSpPr>
        <p:spPr>
          <a:xfrm flipH="1" rot="10800000">
            <a:off x="7008388" y="2567500"/>
            <a:ext cx="1288500" cy="1280100"/>
          </a:xfrm>
          <a:prstGeom prst="straightConnector1">
            <a:avLst/>
          </a:prstGeom>
          <a:noFill/>
          <a:ln cap="flat" cmpd="sng" w="9525">
            <a:solidFill>
              <a:srgbClr val="CC0000"/>
            </a:solidFill>
            <a:prstDash val="solid"/>
            <a:round/>
            <a:headEnd len="med" w="med" type="none"/>
            <a:tailEnd len="med" w="med" type="none"/>
          </a:ln>
        </p:spPr>
      </p:cxnSp>
      <p:cxnSp>
        <p:nvCxnSpPr>
          <p:cNvPr id="700" name="Google Shape;700;p39"/>
          <p:cNvCxnSpPr/>
          <p:nvPr/>
        </p:nvCxnSpPr>
        <p:spPr>
          <a:xfrm>
            <a:off x="7084588" y="4695400"/>
            <a:ext cx="1320300" cy="1143300"/>
          </a:xfrm>
          <a:prstGeom prst="straightConnector1">
            <a:avLst/>
          </a:prstGeom>
          <a:noFill/>
          <a:ln cap="flat" cmpd="sng" w="9525">
            <a:solidFill>
              <a:srgbClr val="CC0000"/>
            </a:solidFill>
            <a:prstDash val="solid"/>
            <a:round/>
            <a:headEnd len="med" w="med" type="none"/>
            <a:tailEnd len="med" w="med" type="none"/>
          </a:ln>
        </p:spPr>
      </p:cxnSp>
      <p:sp>
        <p:nvSpPr>
          <p:cNvPr id="701" name="Google Shape;701;p39"/>
          <p:cNvSpPr txBox="1"/>
          <p:nvPr/>
        </p:nvSpPr>
        <p:spPr>
          <a:xfrm>
            <a:off x="7120088" y="2255450"/>
            <a:ext cx="23244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rPr>
              <a:t>"Convenient" customers</a:t>
            </a:r>
            <a:endParaRPr b="1">
              <a:solidFill>
                <a:srgbClr val="CC0000"/>
              </a:solidFill>
            </a:endParaRPr>
          </a:p>
        </p:txBody>
      </p:sp>
      <p:sp>
        <p:nvSpPr>
          <p:cNvPr id="702" name="Google Shape;702;p39"/>
          <p:cNvSpPr txBox="1"/>
          <p:nvPr/>
        </p:nvSpPr>
        <p:spPr>
          <a:xfrm>
            <a:off x="7273163" y="5787450"/>
            <a:ext cx="26013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rPr>
              <a:t>Price sensitive customers</a:t>
            </a:r>
            <a:endParaRPr b="1">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51" name="Google Shape;151;p13"/>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Overview</a:t>
            </a:r>
            <a:endParaRPr/>
          </a:p>
        </p:txBody>
      </p:sp>
      <p:pic>
        <p:nvPicPr>
          <p:cNvPr descr="Industry-Solutions-Retail.png" id="152" name="Google Shape;152;p13"/>
          <p:cNvPicPr preferRelativeResize="0"/>
          <p:nvPr/>
        </p:nvPicPr>
        <p:blipFill>
          <a:blip r:embed="rId3">
            <a:alphaModFix/>
          </a:blip>
          <a:stretch>
            <a:fillRect/>
          </a:stretch>
        </p:blipFill>
        <p:spPr>
          <a:xfrm>
            <a:off x="10225194" y="3701230"/>
            <a:ext cx="292650" cy="257221"/>
          </a:xfrm>
          <a:prstGeom prst="rect">
            <a:avLst/>
          </a:prstGeom>
          <a:noFill/>
          <a:ln>
            <a:noFill/>
          </a:ln>
        </p:spPr>
      </p:pic>
      <p:sp>
        <p:nvSpPr>
          <p:cNvPr id="153" name="Google Shape;153;p13"/>
          <p:cNvSpPr txBox="1"/>
          <p:nvPr>
            <p:ph idx="1" type="body"/>
          </p:nvPr>
        </p:nvSpPr>
        <p:spPr>
          <a:xfrm>
            <a:off x="405700" y="1287925"/>
            <a:ext cx="5354400" cy="38682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Strengthen Grocery Store Presence</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Store Location</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Online Presence</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Organic Food Line</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U.S. Customer Behavior</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sp>
        <p:nvSpPr>
          <p:cNvPr id="154" name="Google Shape;154;p13"/>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pic>
        <p:nvPicPr>
          <p:cNvPr id="155" name="Google Shape;155;p13"/>
          <p:cNvPicPr preferRelativeResize="0"/>
          <p:nvPr/>
        </p:nvPicPr>
        <p:blipFill rotWithShape="1">
          <a:blip r:embed="rId4">
            <a:alphaModFix amt="37000"/>
          </a:blip>
          <a:srcRect b="0" l="0" r="40058" t="0"/>
          <a:stretch/>
        </p:blipFill>
        <p:spPr>
          <a:xfrm flipH="1">
            <a:off x="6882166" y="620725"/>
            <a:ext cx="4979684" cy="6237275"/>
          </a:xfrm>
          <a:prstGeom prst="rect">
            <a:avLst/>
          </a:prstGeom>
          <a:noFill/>
          <a:ln>
            <a:noFill/>
          </a:ln>
        </p:spPr>
      </p:pic>
      <p:sp>
        <p:nvSpPr>
          <p:cNvPr id="156" name="Google Shape;156;p13"/>
          <p:cNvSpPr txBox="1"/>
          <p:nvPr/>
        </p:nvSpPr>
        <p:spPr>
          <a:xfrm>
            <a:off x="6586575" y="4921825"/>
            <a:ext cx="1348200" cy="174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40"/>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a:p>
            <a:pPr indent="0" lvl="0" marL="0" rtl="0" algn="l">
              <a:spcBef>
                <a:spcPts val="0"/>
              </a:spcBef>
              <a:spcAft>
                <a:spcPts val="0"/>
              </a:spcAft>
              <a:buNone/>
            </a:pPr>
            <a:r>
              <a:rPr lang="en-GB" sz="1800"/>
              <a:t>Location of Stores</a:t>
            </a:r>
            <a:endParaRPr sz="1800"/>
          </a:p>
        </p:txBody>
      </p:sp>
      <p:sp>
        <p:nvSpPr>
          <p:cNvPr id="709" name="Google Shape;709;p4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pic>
        <p:nvPicPr>
          <p:cNvPr descr="Screenshot 2017-10-28 08.41.40.png" id="710" name="Google Shape;710;p40"/>
          <p:cNvPicPr preferRelativeResize="0"/>
          <p:nvPr/>
        </p:nvPicPr>
        <p:blipFill>
          <a:blip r:embed="rId3">
            <a:alphaModFix/>
          </a:blip>
          <a:stretch>
            <a:fillRect/>
          </a:stretch>
        </p:blipFill>
        <p:spPr>
          <a:xfrm>
            <a:off x="539900" y="2756075"/>
            <a:ext cx="5876098" cy="3187525"/>
          </a:xfrm>
          <a:prstGeom prst="rect">
            <a:avLst/>
          </a:prstGeom>
          <a:noFill/>
          <a:ln>
            <a:noFill/>
          </a:ln>
        </p:spPr>
      </p:pic>
      <p:pic>
        <p:nvPicPr>
          <p:cNvPr descr="Screenshot 2017-10-28 08.41.29.png" id="711" name="Google Shape;711;p40"/>
          <p:cNvPicPr preferRelativeResize="0"/>
          <p:nvPr/>
        </p:nvPicPr>
        <p:blipFill>
          <a:blip r:embed="rId4">
            <a:alphaModFix/>
          </a:blip>
          <a:stretch>
            <a:fillRect/>
          </a:stretch>
        </p:blipFill>
        <p:spPr>
          <a:xfrm>
            <a:off x="6789551" y="1993200"/>
            <a:ext cx="5232294" cy="2541750"/>
          </a:xfrm>
          <a:prstGeom prst="rect">
            <a:avLst/>
          </a:prstGeom>
          <a:noFill/>
          <a:ln>
            <a:noFill/>
          </a:ln>
        </p:spPr>
      </p:pic>
      <p:sp>
        <p:nvSpPr>
          <p:cNvPr id="712" name="Google Shape;712;p40"/>
          <p:cNvSpPr txBox="1"/>
          <p:nvPr/>
        </p:nvSpPr>
        <p:spPr>
          <a:xfrm>
            <a:off x="5107500" y="854275"/>
            <a:ext cx="67125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600"/>
              <a:t>"Poor, rural areas will be most affected by Walmart closing stores"</a:t>
            </a:r>
            <a:endParaRPr b="1" i="1" sz="1600"/>
          </a:p>
          <a:p>
            <a:pPr indent="0" lvl="0" marL="0" rtl="0" algn="l">
              <a:spcBef>
                <a:spcPts val="0"/>
              </a:spcBef>
              <a:spcAft>
                <a:spcPts val="0"/>
              </a:spcAft>
              <a:buClr>
                <a:srgbClr val="000000"/>
              </a:buClr>
              <a:buSzPts val="1100"/>
              <a:buFont typeface="Arial"/>
              <a:buNone/>
            </a:pPr>
            <a:r>
              <a:t/>
            </a:r>
            <a:endParaRPr/>
          </a:p>
        </p:txBody>
      </p:sp>
      <p:sp>
        <p:nvSpPr>
          <p:cNvPr id="713" name="Google Shape;713;p40"/>
          <p:cNvSpPr txBox="1"/>
          <p:nvPr/>
        </p:nvSpPr>
        <p:spPr>
          <a:xfrm>
            <a:off x="539900" y="1840800"/>
            <a:ext cx="5854500" cy="7887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en-GB"/>
              <a:t>Walmart could not compete with dollar stores (low income)</a:t>
            </a:r>
            <a:endParaRPr/>
          </a:p>
          <a:p>
            <a:pPr indent="-317500" lvl="0" marL="457200" rtl="0" algn="l">
              <a:lnSpc>
                <a:spcPct val="115000"/>
              </a:lnSpc>
              <a:spcBef>
                <a:spcPts val="0"/>
              </a:spcBef>
              <a:spcAft>
                <a:spcPts val="0"/>
              </a:spcAft>
              <a:buSzPts val="1400"/>
              <a:buChar char="●"/>
            </a:pPr>
            <a:r>
              <a:rPr lang="en-GB"/>
              <a:t>Supercenters were too big (low density)</a:t>
            </a:r>
            <a:endParaRPr/>
          </a:p>
        </p:txBody>
      </p:sp>
      <p:sp>
        <p:nvSpPr>
          <p:cNvPr id="714" name="Google Shape;714;p40"/>
          <p:cNvSpPr txBox="1"/>
          <p:nvPr/>
        </p:nvSpPr>
        <p:spPr>
          <a:xfrm>
            <a:off x="429300" y="1592725"/>
            <a:ext cx="1855500" cy="375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Lessons to Learn</a:t>
            </a:r>
            <a:endParaRPr b="1">
              <a:solidFill>
                <a:srgbClr val="FFFFFF"/>
              </a:solidFill>
            </a:endParaRPr>
          </a:p>
        </p:txBody>
      </p:sp>
      <p:sp>
        <p:nvSpPr>
          <p:cNvPr id="715" name="Google Shape;715;p40"/>
          <p:cNvSpPr txBox="1"/>
          <p:nvPr/>
        </p:nvSpPr>
        <p:spPr>
          <a:xfrm>
            <a:off x="6887648" y="5180225"/>
            <a:ext cx="4932300" cy="7353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en-GB"/>
              <a:t>Low income / price sensitive consumers shop </a:t>
            </a:r>
            <a:r>
              <a:rPr b="1" lang="en-GB"/>
              <a:t>locally </a:t>
            </a:r>
            <a:r>
              <a:rPr lang="en-GB"/>
              <a:t>(high gas prices) </a:t>
            </a:r>
            <a:r>
              <a:rPr lang="en-GB"/>
              <a:t>and </a:t>
            </a:r>
            <a:r>
              <a:rPr b="1" lang="en-GB"/>
              <a:t>often rather than big</a:t>
            </a:r>
            <a:r>
              <a:rPr lang="en-GB"/>
              <a:t>.</a:t>
            </a:r>
            <a:endParaRPr/>
          </a:p>
        </p:txBody>
      </p:sp>
      <p:sp>
        <p:nvSpPr>
          <p:cNvPr id="716" name="Google Shape;716;p40"/>
          <p:cNvSpPr txBox="1"/>
          <p:nvPr/>
        </p:nvSpPr>
        <p:spPr>
          <a:xfrm>
            <a:off x="6789550" y="4953675"/>
            <a:ext cx="1928100" cy="375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Consumer trends</a:t>
            </a:r>
            <a:endParaRPr b="1">
              <a:solidFill>
                <a:srgbClr val="FFFFFF"/>
              </a:solidFill>
            </a:endParaRPr>
          </a:p>
        </p:txBody>
      </p:sp>
      <p:sp>
        <p:nvSpPr>
          <p:cNvPr id="717" name="Google Shape;717;p40"/>
          <p:cNvSpPr txBox="1"/>
          <p:nvPr/>
        </p:nvSpPr>
        <p:spPr>
          <a:xfrm>
            <a:off x="361650" y="4460375"/>
            <a:ext cx="21432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cxnSp>
        <p:nvCxnSpPr>
          <p:cNvPr id="719" name="Google Shape;719;p40"/>
          <p:cNvCxnSpPr/>
          <p:nvPr/>
        </p:nvCxnSpPr>
        <p:spPr>
          <a:xfrm rot="10800000">
            <a:off x="6586625" y="1592775"/>
            <a:ext cx="10800" cy="4779600"/>
          </a:xfrm>
          <a:prstGeom prst="straightConnector1">
            <a:avLst/>
          </a:prstGeom>
          <a:noFill/>
          <a:ln cap="flat" cmpd="sng" w="9525">
            <a:solidFill>
              <a:srgbClr val="1C4587"/>
            </a:solidFill>
            <a:prstDash val="dash"/>
            <a:round/>
            <a:headEnd len="med" w="med" type="none"/>
            <a:tailEnd len="med" w="med" type="none"/>
          </a:ln>
        </p:spPr>
      </p:cxnSp>
      <p:sp>
        <p:nvSpPr>
          <p:cNvPr id="720" name="Google Shape;720;p40"/>
          <p:cNvSpPr txBox="1"/>
          <p:nvPr/>
        </p:nvSpPr>
        <p:spPr>
          <a:xfrm>
            <a:off x="198625" y="6172625"/>
            <a:ext cx="117600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rPr>
              <a:t>Source: </a:t>
            </a:r>
            <a:r>
              <a:rPr lang="en-GB" sz="900">
                <a:solidFill>
                  <a:srgbClr val="666666"/>
                </a:solidFill>
              </a:rPr>
              <a:t>Washington Post. (2017). Poor, rural areas will be most affected by Walmart closing 154 stores. [online] Available at: https://www.washingtonpost.com/graphics/business/walmart-closings/ [Accessed 29 Oct. 2017].</a:t>
            </a:r>
            <a:endParaRPr sz="9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4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27" name="Google Shape;727;p41"/>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a:p>
            <a:pPr indent="0" lvl="0" marL="0" rtl="0" algn="l">
              <a:spcBef>
                <a:spcPts val="0"/>
              </a:spcBef>
              <a:spcAft>
                <a:spcPts val="0"/>
              </a:spcAft>
              <a:buNone/>
            </a:pPr>
            <a:r>
              <a:rPr lang="en-GB" sz="1800"/>
              <a:t>Location of Stores</a:t>
            </a:r>
            <a:endParaRPr sz="1800"/>
          </a:p>
        </p:txBody>
      </p:sp>
      <p:pic>
        <p:nvPicPr>
          <p:cNvPr descr="Screenshot 2017-10-28 08.30.49.png" id="728" name="Google Shape;728;p41"/>
          <p:cNvPicPr preferRelativeResize="0"/>
          <p:nvPr/>
        </p:nvPicPr>
        <p:blipFill>
          <a:blip r:embed="rId3">
            <a:alphaModFix/>
          </a:blip>
          <a:stretch>
            <a:fillRect/>
          </a:stretch>
        </p:blipFill>
        <p:spPr>
          <a:xfrm>
            <a:off x="6500600" y="865475"/>
            <a:ext cx="5294699" cy="2538550"/>
          </a:xfrm>
          <a:prstGeom prst="rect">
            <a:avLst/>
          </a:prstGeom>
          <a:noFill/>
          <a:ln>
            <a:noFill/>
          </a:ln>
        </p:spPr>
      </p:pic>
      <p:pic>
        <p:nvPicPr>
          <p:cNvPr descr="Screenshot 2017-10-28 08.36.40.png" id="729" name="Google Shape;729;p41"/>
          <p:cNvPicPr preferRelativeResize="0"/>
          <p:nvPr/>
        </p:nvPicPr>
        <p:blipFill rotWithShape="1">
          <a:blip r:embed="rId4">
            <a:alphaModFix/>
          </a:blip>
          <a:srcRect b="0" l="1613" r="0" t="2524"/>
          <a:stretch/>
        </p:blipFill>
        <p:spPr>
          <a:xfrm>
            <a:off x="6906525" y="3634075"/>
            <a:ext cx="4357626" cy="2995326"/>
          </a:xfrm>
          <a:prstGeom prst="rect">
            <a:avLst/>
          </a:prstGeom>
          <a:noFill/>
          <a:ln>
            <a:noFill/>
          </a:ln>
        </p:spPr>
      </p:pic>
      <p:sp>
        <p:nvSpPr>
          <p:cNvPr id="730" name="Google Shape;730;p41"/>
          <p:cNvSpPr txBox="1"/>
          <p:nvPr/>
        </p:nvSpPr>
        <p:spPr>
          <a:xfrm>
            <a:off x="411950" y="3580500"/>
            <a:ext cx="5549400" cy="16311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AutoNum type="arabicPeriod"/>
            </a:pPr>
            <a:r>
              <a:rPr lang="en-GB"/>
              <a:t>Aldi is </a:t>
            </a:r>
            <a:r>
              <a:rPr b="1" lang="en-GB"/>
              <a:t>cheaper than dollar stores</a:t>
            </a:r>
            <a:r>
              <a:rPr lang="en-GB"/>
              <a:t> (Dollar General)</a:t>
            </a:r>
            <a:endParaRPr/>
          </a:p>
          <a:p>
            <a:pPr indent="-317500" lvl="0" marL="457200" rtl="0" algn="l">
              <a:lnSpc>
                <a:spcPct val="115000"/>
              </a:lnSpc>
              <a:spcBef>
                <a:spcPts val="0"/>
              </a:spcBef>
              <a:spcAft>
                <a:spcPts val="0"/>
              </a:spcAft>
              <a:buSzPts val="1400"/>
              <a:buAutoNum type="arabicPeriod" startAt="2"/>
            </a:pPr>
            <a:r>
              <a:rPr lang="en-GB"/>
              <a:t>Tackle </a:t>
            </a:r>
            <a:r>
              <a:rPr b="1" lang="en-GB"/>
              <a:t>low income</a:t>
            </a:r>
            <a:r>
              <a:rPr lang="en-GB"/>
              <a:t>, both </a:t>
            </a:r>
            <a:r>
              <a:rPr b="1" lang="en-GB"/>
              <a:t>high and low density</a:t>
            </a:r>
            <a:r>
              <a:rPr lang="en-GB"/>
              <a:t> areas as long as demand is sufficient</a:t>
            </a:r>
            <a:endParaRPr/>
          </a:p>
          <a:p>
            <a:pPr indent="0" lvl="0" marL="0" rtl="0" algn="l">
              <a:lnSpc>
                <a:spcPct val="115000"/>
              </a:lnSpc>
              <a:spcBef>
                <a:spcPts val="1000"/>
              </a:spcBef>
              <a:spcAft>
                <a:spcPts val="0"/>
              </a:spcAft>
              <a:buNone/>
            </a:pPr>
            <a:r>
              <a:rPr lang="en-GB">
                <a:solidFill>
                  <a:schemeClr val="dk1"/>
                </a:solidFill>
              </a:rPr>
              <a:t>Gradually target mainstream markets: </a:t>
            </a:r>
            <a:r>
              <a:rPr b="1" lang="en-GB"/>
              <a:t>Walmart neighborhood </a:t>
            </a:r>
            <a:r>
              <a:rPr lang="en-GB"/>
              <a:t>stores (urban areas, high density)</a:t>
            </a:r>
            <a:endParaRPr/>
          </a:p>
        </p:txBody>
      </p:sp>
      <p:pic>
        <p:nvPicPr>
          <p:cNvPr descr="Walmart-Neighborhood-Center.png" id="731" name="Google Shape;731;p41"/>
          <p:cNvPicPr preferRelativeResize="0"/>
          <p:nvPr/>
        </p:nvPicPr>
        <p:blipFill rotWithShape="1">
          <a:blip r:embed="rId5">
            <a:alphaModFix/>
          </a:blip>
          <a:srcRect b="15780" l="6847" r="6908" t="23314"/>
          <a:stretch/>
        </p:blipFill>
        <p:spPr>
          <a:xfrm>
            <a:off x="1815300" y="5392700"/>
            <a:ext cx="2742700" cy="846725"/>
          </a:xfrm>
          <a:prstGeom prst="rect">
            <a:avLst/>
          </a:prstGeom>
          <a:noFill/>
          <a:ln>
            <a:noFill/>
          </a:ln>
        </p:spPr>
      </p:pic>
      <p:sp>
        <p:nvSpPr>
          <p:cNvPr id="732" name="Google Shape;732;p41"/>
          <p:cNvSpPr txBox="1"/>
          <p:nvPr/>
        </p:nvSpPr>
        <p:spPr>
          <a:xfrm>
            <a:off x="416350" y="1902700"/>
            <a:ext cx="5549400" cy="12597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a:t>Crack Well-guarded Markets: Attack Weak Spots, than Strongholds</a:t>
            </a:r>
            <a:endParaRPr/>
          </a:p>
          <a:p>
            <a:pPr indent="-317500" lvl="0" marL="457200" rtl="0" algn="l">
              <a:lnSpc>
                <a:spcPct val="115000"/>
              </a:lnSpc>
              <a:spcBef>
                <a:spcPts val="0"/>
              </a:spcBef>
              <a:spcAft>
                <a:spcPts val="0"/>
              </a:spcAft>
              <a:buSzPts val="1400"/>
              <a:buAutoNum type="arabicPeriod"/>
            </a:pPr>
            <a:r>
              <a:rPr b="1" lang="en-GB"/>
              <a:t>Leverage assets</a:t>
            </a:r>
            <a:endParaRPr b="1"/>
          </a:p>
          <a:p>
            <a:pPr indent="-317500" lvl="0" marL="457200" rtl="0" algn="l">
              <a:lnSpc>
                <a:spcPct val="115000"/>
              </a:lnSpc>
              <a:spcBef>
                <a:spcPts val="0"/>
              </a:spcBef>
              <a:spcAft>
                <a:spcPts val="0"/>
              </a:spcAft>
              <a:buSzPts val="1400"/>
              <a:buAutoNum type="arabicPeriod"/>
            </a:pPr>
            <a:r>
              <a:rPr lang="en-GB"/>
              <a:t>Reconfigure value chain</a:t>
            </a:r>
            <a:endParaRPr/>
          </a:p>
          <a:p>
            <a:pPr indent="-317500" lvl="0" marL="457200" rtl="0" algn="l">
              <a:lnSpc>
                <a:spcPct val="115000"/>
              </a:lnSpc>
              <a:spcBef>
                <a:spcPts val="0"/>
              </a:spcBef>
              <a:spcAft>
                <a:spcPts val="0"/>
              </a:spcAft>
              <a:buSzPts val="1400"/>
              <a:buAutoNum type="arabicPeriod"/>
            </a:pPr>
            <a:r>
              <a:rPr b="1" lang="en-GB"/>
              <a:t>Undersupplied</a:t>
            </a:r>
            <a:r>
              <a:rPr b="1" lang="en-GB"/>
              <a:t> niche market</a:t>
            </a:r>
            <a:endParaRPr b="1"/>
          </a:p>
          <a:p>
            <a:pPr indent="0" lvl="0" marL="0" rtl="0" algn="l">
              <a:lnSpc>
                <a:spcPct val="115000"/>
              </a:lnSpc>
              <a:spcBef>
                <a:spcPts val="0"/>
              </a:spcBef>
              <a:spcAft>
                <a:spcPts val="0"/>
              </a:spcAft>
              <a:buNone/>
            </a:pPr>
            <a:r>
              <a:t/>
            </a:r>
            <a:endParaRPr/>
          </a:p>
        </p:txBody>
      </p:sp>
      <p:sp>
        <p:nvSpPr>
          <p:cNvPr id="733" name="Google Shape;733;p41"/>
          <p:cNvSpPr txBox="1"/>
          <p:nvPr/>
        </p:nvSpPr>
        <p:spPr>
          <a:xfrm>
            <a:off x="323850" y="3321050"/>
            <a:ext cx="1061100" cy="3711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00"/>
                </a:solidFill>
              </a:rPr>
              <a:t>Solution </a:t>
            </a:r>
            <a:endParaRPr b="1">
              <a:solidFill>
                <a:srgbClr val="FFFF00"/>
              </a:solidFill>
            </a:endParaRPr>
          </a:p>
        </p:txBody>
      </p:sp>
      <p:sp>
        <p:nvSpPr>
          <p:cNvPr id="734" name="Google Shape;734;p41"/>
          <p:cNvSpPr txBox="1"/>
          <p:nvPr/>
        </p:nvSpPr>
        <p:spPr>
          <a:xfrm>
            <a:off x="312900" y="1738450"/>
            <a:ext cx="2634000" cy="310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Crack Well-guarded Markets</a:t>
            </a:r>
            <a:endParaRPr b="1">
              <a:solidFill>
                <a:srgbClr val="FFFFFF"/>
              </a:solidFill>
            </a:endParaRPr>
          </a:p>
        </p:txBody>
      </p:sp>
      <p:cxnSp>
        <p:nvCxnSpPr>
          <p:cNvPr id="735" name="Google Shape;735;p41"/>
          <p:cNvCxnSpPr/>
          <p:nvPr/>
        </p:nvCxnSpPr>
        <p:spPr>
          <a:xfrm>
            <a:off x="6308825" y="3504300"/>
            <a:ext cx="5532000" cy="0"/>
          </a:xfrm>
          <a:prstGeom prst="straightConnector1">
            <a:avLst/>
          </a:prstGeom>
          <a:noFill/>
          <a:ln cap="flat" cmpd="sng" w="9525">
            <a:solidFill>
              <a:srgbClr val="1C4587"/>
            </a:solidFill>
            <a:prstDash val="dash"/>
            <a:round/>
            <a:headEnd len="med" w="med" type="none"/>
            <a:tailEnd len="med" w="med" type="none"/>
          </a:ln>
        </p:spPr>
      </p:cxnSp>
      <p:cxnSp>
        <p:nvCxnSpPr>
          <p:cNvPr id="736" name="Google Shape;736;p41"/>
          <p:cNvCxnSpPr/>
          <p:nvPr/>
        </p:nvCxnSpPr>
        <p:spPr>
          <a:xfrm rot="10800000">
            <a:off x="6168900" y="849175"/>
            <a:ext cx="1800" cy="5795400"/>
          </a:xfrm>
          <a:prstGeom prst="straightConnector1">
            <a:avLst/>
          </a:prstGeom>
          <a:noFill/>
          <a:ln cap="flat" cmpd="sng" w="9525">
            <a:solidFill>
              <a:srgbClr val="1C4587"/>
            </a:solidFill>
            <a:prstDash val="dash"/>
            <a:round/>
            <a:headEnd len="med" w="med" type="none"/>
            <a:tailEnd len="med" w="med" type="none"/>
          </a:ln>
        </p:spPr>
      </p:cxnSp>
      <p:sp>
        <p:nvSpPr>
          <p:cNvPr id="737" name="Google Shape;737;p41"/>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738" name="Google Shape;738;p41"/>
          <p:cNvSpPr txBox="1"/>
          <p:nvPr/>
        </p:nvSpPr>
        <p:spPr>
          <a:xfrm>
            <a:off x="6234400" y="6496725"/>
            <a:ext cx="64155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Peterson, H. (2017). Aldi is shockingly cheaper than Dollar General. [online] Business Insider. Available at: http://uk.businessinsider.com/aldi-is-shockingly-cheaper-than-dollar-general-2016-4?r=US&amp;IR=T [Accessed 29 Oct. 2017].</a:t>
            </a:r>
            <a:endParaRPr sz="800">
              <a:solidFill>
                <a:srgbClr val="666666"/>
              </a:solidFill>
            </a:endParaRPr>
          </a:p>
        </p:txBody>
      </p:sp>
      <p:sp>
        <p:nvSpPr>
          <p:cNvPr id="739" name="Google Shape;739;p41"/>
          <p:cNvSpPr txBox="1"/>
          <p:nvPr/>
        </p:nvSpPr>
        <p:spPr>
          <a:xfrm>
            <a:off x="3892825" y="7189250"/>
            <a:ext cx="7028700" cy="8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txBox="1"/>
          <p:nvPr/>
        </p:nvSpPr>
        <p:spPr>
          <a:xfrm>
            <a:off x="269900" y="6308725"/>
            <a:ext cx="5833500" cy="545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Washington Post. (2017). There really are too many stores. Just ask the retailers.. [online] Available at: https://www.washingtonpost.com/news/business/wp/2016/04/05/there-really-are-too-many-stores-just-ask-the-retailers/?utm_term=.ecf527cd5281 [Accessed 29 Oct. 2017].</a:t>
            </a:r>
            <a:endParaRPr sz="800">
              <a:solidFill>
                <a:srgbClr val="6666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42"/>
          <p:cNvSpPr txBox="1"/>
          <p:nvPr>
            <p:ph idx="1" type="body"/>
          </p:nvPr>
        </p:nvSpPr>
        <p:spPr>
          <a:xfrm>
            <a:off x="435350" y="3906850"/>
            <a:ext cx="5605500" cy="19197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GB" sz="1400"/>
              <a:t>No fully online shopping:</a:t>
            </a:r>
            <a:endParaRPr b="1" sz="1400"/>
          </a:p>
          <a:p>
            <a:pPr indent="-317500" lvl="0" marL="457200" rtl="0" algn="l">
              <a:lnSpc>
                <a:spcPct val="115000"/>
              </a:lnSpc>
              <a:spcBef>
                <a:spcPts val="0"/>
              </a:spcBef>
              <a:spcAft>
                <a:spcPts val="0"/>
              </a:spcAft>
              <a:buSzPts val="1400"/>
              <a:buChar char="-"/>
            </a:pPr>
            <a:r>
              <a:rPr b="1" lang="en-GB" sz="1400">
                <a:solidFill>
                  <a:srgbClr val="000000"/>
                </a:solidFill>
              </a:rPr>
              <a:t>Less vulnerable to e-tailers:</a:t>
            </a:r>
            <a:r>
              <a:rPr lang="en-GB" sz="1400">
                <a:solidFill>
                  <a:srgbClr val="000000"/>
                </a:solidFill>
              </a:rPr>
              <a:t> </a:t>
            </a:r>
            <a:endParaRPr sz="1400">
              <a:solidFill>
                <a:srgbClr val="000000"/>
              </a:solidFill>
            </a:endParaRPr>
          </a:p>
          <a:p>
            <a:pPr indent="457200" lvl="0" marL="0" rtl="0" algn="l">
              <a:lnSpc>
                <a:spcPct val="115000"/>
              </a:lnSpc>
              <a:spcBef>
                <a:spcPts val="0"/>
              </a:spcBef>
              <a:spcAft>
                <a:spcPts val="0"/>
              </a:spcAft>
              <a:buNone/>
            </a:pPr>
            <a:r>
              <a:rPr lang="en-GB" sz="1400">
                <a:solidFill>
                  <a:srgbClr val="000000"/>
                </a:solidFill>
              </a:rPr>
              <a:t>online sales = </a:t>
            </a:r>
            <a:r>
              <a:rPr b="1" lang="en-GB" sz="1400">
                <a:solidFill>
                  <a:srgbClr val="000000"/>
                </a:solidFill>
              </a:rPr>
              <a:t>4.6%</a:t>
            </a:r>
            <a:r>
              <a:rPr lang="en-GB" sz="1400">
                <a:solidFill>
                  <a:srgbClr val="000000"/>
                </a:solidFill>
              </a:rPr>
              <a:t> of total grocery sales(2014).</a:t>
            </a:r>
            <a:endParaRPr sz="1400">
              <a:solidFill>
                <a:srgbClr val="000000"/>
              </a:solidFill>
            </a:endParaRPr>
          </a:p>
          <a:p>
            <a:pPr indent="-317500" lvl="0" marL="457200" rtl="0" algn="l">
              <a:lnSpc>
                <a:spcPct val="115000"/>
              </a:lnSpc>
              <a:spcBef>
                <a:spcPts val="0"/>
              </a:spcBef>
              <a:spcAft>
                <a:spcPts val="0"/>
              </a:spcAft>
              <a:buSzPts val="1400"/>
              <a:buChar char="-"/>
            </a:pPr>
            <a:r>
              <a:rPr b="1" lang="en-GB" sz="1400">
                <a:solidFill>
                  <a:srgbClr val="000000"/>
                </a:solidFill>
              </a:rPr>
              <a:t>E-commerce is not well suited</a:t>
            </a:r>
            <a:r>
              <a:rPr lang="en-GB" sz="1400">
                <a:solidFill>
                  <a:srgbClr val="000000"/>
                </a:solidFill>
              </a:rPr>
              <a:t>: </a:t>
            </a:r>
            <a:endParaRPr sz="1400">
              <a:solidFill>
                <a:srgbClr val="000000"/>
              </a:solidFill>
            </a:endParaRPr>
          </a:p>
          <a:p>
            <a:pPr indent="457200" lvl="0" marL="0" rtl="0" algn="l">
              <a:lnSpc>
                <a:spcPct val="115000"/>
              </a:lnSpc>
              <a:spcBef>
                <a:spcPts val="0"/>
              </a:spcBef>
              <a:spcAft>
                <a:spcPts val="0"/>
              </a:spcAft>
              <a:buNone/>
            </a:pPr>
            <a:r>
              <a:rPr lang="en-GB" sz="1400">
                <a:solidFill>
                  <a:srgbClr val="000000"/>
                </a:solidFill>
              </a:rPr>
              <a:t>low price-to-weight ratio, hard to keep fresh.</a:t>
            </a:r>
            <a:endParaRPr sz="1400">
              <a:solidFill>
                <a:srgbClr val="000000"/>
              </a:solidFill>
            </a:endParaRPr>
          </a:p>
          <a:p>
            <a:pPr indent="-317500" lvl="0" marL="457200" rtl="0" algn="l">
              <a:lnSpc>
                <a:spcPct val="115000"/>
              </a:lnSpc>
              <a:spcBef>
                <a:spcPts val="0"/>
              </a:spcBef>
              <a:spcAft>
                <a:spcPts val="0"/>
              </a:spcAft>
              <a:buSzPts val="1400"/>
              <a:buChar char="-"/>
            </a:pPr>
            <a:r>
              <a:rPr b="1" lang="en-GB" sz="1400">
                <a:solidFill>
                  <a:srgbClr val="000000"/>
                </a:solidFill>
              </a:rPr>
              <a:t>Cooperate with 3rd party delivery</a:t>
            </a:r>
            <a:endParaRPr b="1" sz="1400">
              <a:solidFill>
                <a:srgbClr val="000000"/>
              </a:solidFill>
            </a:endParaRPr>
          </a:p>
          <a:p>
            <a:pPr indent="0" lvl="0" marL="0" rtl="0" algn="l">
              <a:lnSpc>
                <a:spcPct val="115000"/>
              </a:lnSpc>
              <a:spcBef>
                <a:spcPts val="0"/>
              </a:spcBef>
              <a:spcAft>
                <a:spcPts val="0"/>
              </a:spcAft>
              <a:buNone/>
            </a:pPr>
            <a:r>
              <a:rPr b="1" lang="en-GB" sz="1400">
                <a:solidFill>
                  <a:srgbClr val="000000"/>
                </a:solidFill>
              </a:rPr>
              <a:t>	</a:t>
            </a:r>
            <a:r>
              <a:rPr lang="en-GB" sz="1400">
                <a:solidFill>
                  <a:srgbClr val="000000"/>
                </a:solidFill>
              </a:rPr>
              <a:t>Test 1 hour food delivery in three city as the 1st step.</a:t>
            </a:r>
            <a:endParaRPr sz="1400"/>
          </a:p>
        </p:txBody>
      </p:sp>
      <p:sp>
        <p:nvSpPr>
          <p:cNvPr id="747" name="Google Shape;747;p4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48" name="Google Shape;748;p42"/>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a:p>
            <a:pPr indent="0" lvl="0" marL="0" rtl="0" algn="l">
              <a:spcBef>
                <a:spcPts val="0"/>
              </a:spcBef>
              <a:spcAft>
                <a:spcPts val="0"/>
              </a:spcAft>
              <a:buNone/>
            </a:pPr>
            <a:r>
              <a:rPr lang="en-GB" sz="1800"/>
              <a:t>Seek opportunity of online-retail in the long-term</a:t>
            </a:r>
            <a:endParaRPr sz="1800"/>
          </a:p>
        </p:txBody>
      </p:sp>
      <p:sp>
        <p:nvSpPr>
          <p:cNvPr id="749" name="Google Shape;749;p42"/>
          <p:cNvSpPr txBox="1"/>
          <p:nvPr/>
        </p:nvSpPr>
        <p:spPr>
          <a:xfrm>
            <a:off x="6437825" y="4677700"/>
            <a:ext cx="5398500" cy="972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0"/>
              </a:spcAft>
              <a:buNone/>
            </a:pPr>
            <a:r>
              <a:rPr b="1" lang="en-GB">
                <a:solidFill>
                  <a:schemeClr val="dk1"/>
                </a:solidFill>
              </a:rPr>
              <a:t>Online shopping: </a:t>
            </a:r>
            <a:endParaRPr b="1">
              <a:solidFill>
                <a:schemeClr val="dk1"/>
              </a:solidFill>
            </a:endParaRPr>
          </a:p>
          <a:p>
            <a:pPr indent="-317500" lvl="0" marL="457200" rtl="0" algn="l">
              <a:lnSpc>
                <a:spcPct val="115000"/>
              </a:lnSpc>
              <a:spcBef>
                <a:spcPts val="500"/>
              </a:spcBef>
              <a:spcAft>
                <a:spcPts val="0"/>
              </a:spcAft>
              <a:buClr>
                <a:schemeClr val="dk1"/>
              </a:buClr>
              <a:buSzPts val="1400"/>
              <a:buChar char="-"/>
            </a:pPr>
            <a:r>
              <a:rPr b="1" lang="en-GB">
                <a:solidFill>
                  <a:schemeClr val="dk1"/>
                </a:solidFill>
              </a:rPr>
              <a:t>Big profitability and high growth potential</a:t>
            </a:r>
            <a:r>
              <a:rPr lang="en-GB">
                <a:solidFill>
                  <a:schemeClr val="dk1"/>
                </a:solidFill>
              </a:rPr>
              <a:t> in the market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Future trend:</a:t>
            </a:r>
            <a:r>
              <a:rPr lang="en-GB">
                <a:solidFill>
                  <a:schemeClr val="dk1"/>
                </a:solidFill>
              </a:rPr>
              <a:t> Millennials has affinity to use E-commerce</a:t>
            </a:r>
            <a:endParaRPr/>
          </a:p>
        </p:txBody>
      </p:sp>
      <p:sp>
        <p:nvSpPr>
          <p:cNvPr id="750" name="Google Shape;750;p42"/>
          <p:cNvSpPr txBox="1"/>
          <p:nvPr/>
        </p:nvSpPr>
        <p:spPr>
          <a:xfrm>
            <a:off x="350575" y="3639600"/>
            <a:ext cx="1848300" cy="365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600">
                <a:solidFill>
                  <a:srgbClr val="FFFFFF"/>
                </a:solidFill>
              </a:rPr>
              <a:t>In the short run</a:t>
            </a:r>
            <a:endParaRPr b="1">
              <a:solidFill>
                <a:srgbClr val="FFFFFF"/>
              </a:solidFill>
            </a:endParaRPr>
          </a:p>
        </p:txBody>
      </p:sp>
      <p:sp>
        <p:nvSpPr>
          <p:cNvPr id="751" name="Google Shape;751;p42"/>
          <p:cNvSpPr txBox="1"/>
          <p:nvPr/>
        </p:nvSpPr>
        <p:spPr>
          <a:xfrm>
            <a:off x="6339374" y="4414675"/>
            <a:ext cx="1727100" cy="365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rPr>
              <a:t>In the </a:t>
            </a:r>
            <a:r>
              <a:rPr b="1" lang="en-GB" sz="1600">
                <a:solidFill>
                  <a:srgbClr val="FFFFFF"/>
                </a:solidFill>
              </a:rPr>
              <a:t>long</a:t>
            </a:r>
            <a:r>
              <a:rPr b="1" lang="en-GB" sz="1600">
                <a:solidFill>
                  <a:srgbClr val="FFFFFF"/>
                </a:solidFill>
              </a:rPr>
              <a:t> run</a:t>
            </a:r>
            <a:endParaRPr b="1">
              <a:solidFill>
                <a:srgbClr val="FFFFFF"/>
              </a:solidFill>
            </a:endParaRPr>
          </a:p>
        </p:txBody>
      </p:sp>
      <p:sp>
        <p:nvSpPr>
          <p:cNvPr id="752" name="Google Shape;752;p42"/>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grpSp>
        <p:nvGrpSpPr>
          <p:cNvPr id="753" name="Google Shape;753;p42"/>
          <p:cNvGrpSpPr/>
          <p:nvPr/>
        </p:nvGrpSpPr>
        <p:grpSpPr>
          <a:xfrm>
            <a:off x="852175" y="1478475"/>
            <a:ext cx="4705675" cy="2099100"/>
            <a:chOff x="547375" y="1859475"/>
            <a:chExt cx="4705675" cy="2099100"/>
          </a:xfrm>
        </p:grpSpPr>
        <p:pic>
          <p:nvPicPr>
            <p:cNvPr id="754" name="Google Shape;754;p42"/>
            <p:cNvPicPr preferRelativeResize="0"/>
            <p:nvPr/>
          </p:nvPicPr>
          <p:blipFill>
            <a:blip r:embed="rId3">
              <a:alphaModFix/>
            </a:blip>
            <a:stretch>
              <a:fillRect/>
            </a:stretch>
          </p:blipFill>
          <p:spPr>
            <a:xfrm>
              <a:off x="547375" y="1897514"/>
              <a:ext cx="4705675" cy="2061061"/>
            </a:xfrm>
            <a:prstGeom prst="rect">
              <a:avLst/>
            </a:prstGeom>
            <a:noFill/>
            <a:ln>
              <a:noFill/>
            </a:ln>
          </p:spPr>
        </p:pic>
        <p:sp>
          <p:nvSpPr>
            <p:cNvPr id="755" name="Google Shape;755;p42"/>
            <p:cNvSpPr txBox="1"/>
            <p:nvPr/>
          </p:nvSpPr>
          <p:spPr>
            <a:xfrm>
              <a:off x="598325" y="1859475"/>
              <a:ext cx="2434200" cy="281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E-tailers’ segment </a:t>
              </a:r>
              <a:r>
                <a:rPr lang="en-GB" sz="1200"/>
                <a:t>portfolio</a:t>
              </a:r>
              <a:endParaRPr sz="1200"/>
            </a:p>
          </p:txBody>
        </p:sp>
      </p:grpSp>
      <p:sp>
        <p:nvSpPr>
          <p:cNvPr id="756" name="Google Shape;756;p42"/>
          <p:cNvSpPr/>
          <p:nvPr/>
        </p:nvSpPr>
        <p:spPr>
          <a:xfrm>
            <a:off x="3875475" y="1893025"/>
            <a:ext cx="1531500" cy="468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42"/>
          <p:cNvCxnSpPr/>
          <p:nvPr/>
        </p:nvCxnSpPr>
        <p:spPr>
          <a:xfrm>
            <a:off x="6193238" y="1036800"/>
            <a:ext cx="43200" cy="5529600"/>
          </a:xfrm>
          <a:prstGeom prst="straightConnector1">
            <a:avLst/>
          </a:prstGeom>
          <a:noFill/>
          <a:ln cap="flat" cmpd="sng" w="9525">
            <a:solidFill>
              <a:srgbClr val="1C4587"/>
            </a:solidFill>
            <a:prstDash val="dash"/>
            <a:round/>
            <a:headEnd len="med" w="med" type="none"/>
            <a:tailEnd len="med" w="med" type="none"/>
          </a:ln>
        </p:spPr>
      </p:cxnSp>
      <p:pic>
        <p:nvPicPr>
          <p:cNvPr id="758" name="Google Shape;758;p42"/>
          <p:cNvPicPr preferRelativeResize="0"/>
          <p:nvPr/>
        </p:nvPicPr>
        <p:blipFill>
          <a:blip r:embed="rId4">
            <a:alphaModFix/>
          </a:blip>
          <a:stretch>
            <a:fillRect/>
          </a:stretch>
        </p:blipFill>
        <p:spPr>
          <a:xfrm>
            <a:off x="6388850" y="947802"/>
            <a:ext cx="5605500" cy="3466874"/>
          </a:xfrm>
          <a:prstGeom prst="rect">
            <a:avLst/>
          </a:prstGeom>
          <a:noFill/>
          <a:ln>
            <a:noFill/>
          </a:ln>
        </p:spPr>
      </p:pic>
      <p:sp>
        <p:nvSpPr>
          <p:cNvPr id="759" name="Google Shape;759;p42"/>
          <p:cNvSpPr txBox="1"/>
          <p:nvPr/>
        </p:nvSpPr>
        <p:spPr>
          <a:xfrm>
            <a:off x="435350" y="5943025"/>
            <a:ext cx="5605500" cy="3657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Current digital solution: </a:t>
            </a:r>
            <a:r>
              <a:rPr b="1" lang="en-GB">
                <a:solidFill>
                  <a:schemeClr val="dk1"/>
                </a:solidFill>
              </a:rPr>
              <a:t> </a:t>
            </a:r>
            <a:r>
              <a:rPr lang="en-GB">
                <a:solidFill>
                  <a:schemeClr val="dk1"/>
                </a:solidFill>
              </a:rPr>
              <a:t>mobile coupons, mobile shopping list.</a:t>
            </a:r>
            <a:endParaRPr/>
          </a:p>
        </p:txBody>
      </p:sp>
      <p:sp>
        <p:nvSpPr>
          <p:cNvPr id="760" name="Google Shape;760;p42"/>
          <p:cNvSpPr txBox="1"/>
          <p:nvPr/>
        </p:nvSpPr>
        <p:spPr>
          <a:xfrm>
            <a:off x="6437825" y="5752525"/>
            <a:ext cx="5398500" cy="556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Future digital solution: </a:t>
            </a:r>
            <a:r>
              <a:rPr lang="en-GB">
                <a:solidFill>
                  <a:schemeClr val="dk1"/>
                </a:solidFill>
              </a:rPr>
              <a:t>search feasible online operation model. e.g. home delivery, in-store pickup, drive-through pickup.</a:t>
            </a:r>
            <a:endParaRPr/>
          </a:p>
        </p:txBody>
      </p:sp>
      <p:sp>
        <p:nvSpPr>
          <p:cNvPr id="761" name="Google Shape;761;p42"/>
          <p:cNvSpPr txBox="1"/>
          <p:nvPr/>
        </p:nvSpPr>
        <p:spPr>
          <a:xfrm>
            <a:off x="4045250" y="3358850"/>
            <a:ext cx="21912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62" name="Google Shape;762;p42"/>
          <p:cNvSpPr txBox="1"/>
          <p:nvPr/>
        </p:nvSpPr>
        <p:spPr>
          <a:xfrm>
            <a:off x="247650" y="6339000"/>
            <a:ext cx="7715400" cy="35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Anon, (2017). “2015 Retail Industry Report”. [online] Available at: http://www.globalmna.com/assets/2015retailindustryreport.pdf [Accessed 29 Oct. 2017].； </a:t>
            </a:r>
            <a:r>
              <a:rPr lang="en-GB" sz="800">
                <a:solidFill>
                  <a:srgbClr val="666666"/>
                </a:solidFill>
                <a:highlight>
                  <a:srgbClr val="FFFFFF"/>
                </a:highlight>
              </a:rPr>
              <a:t>The Kroger Co.: From Corner Store to Supermarket Giant Available at </a:t>
            </a:r>
            <a:r>
              <a:rPr lang="en-GB" sz="800" u="sng">
                <a:solidFill>
                  <a:srgbClr val="666666"/>
                </a:solidFill>
                <a:highlight>
                  <a:srgbClr val="FFFFFF"/>
                </a:highlight>
                <a:hlinkClick r:id="rId5"/>
              </a:rPr>
              <a:t>http://marketrealist.com/2015/10/online-grocery-retail-a-future-sales-driver-for-kroger/</a:t>
            </a:r>
            <a:r>
              <a:rPr lang="en-GB" sz="800">
                <a:solidFill>
                  <a:srgbClr val="666666"/>
                </a:solidFill>
                <a:highlight>
                  <a:srgbClr val="FFFFFF"/>
                </a:highlight>
              </a:rPr>
              <a:t> </a:t>
            </a:r>
            <a:endParaRPr sz="800">
              <a:solidFill>
                <a:srgbClr val="666666"/>
              </a:solidFill>
              <a:highlight>
                <a:srgbClr val="FFFFFF"/>
              </a:highlight>
            </a:endParaRPr>
          </a:p>
          <a:p>
            <a:pPr indent="0" lvl="0" marL="0" rtl="0" algn="l">
              <a:spcBef>
                <a:spcPts val="0"/>
              </a:spcBef>
              <a:spcAft>
                <a:spcPts val="0"/>
              </a:spcAft>
              <a:buNone/>
            </a:pPr>
            <a:r>
              <a:t/>
            </a:r>
            <a:endParaRPr sz="8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43"/>
          <p:cNvSpPr txBox="1"/>
          <p:nvPr>
            <p:ph idx="1" type="body"/>
          </p:nvPr>
        </p:nvSpPr>
        <p:spPr>
          <a:xfrm>
            <a:off x="562450" y="1882550"/>
            <a:ext cx="5228400" cy="11739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500"/>
              </a:spcBef>
              <a:spcAft>
                <a:spcPts val="0"/>
              </a:spcAft>
              <a:buClr>
                <a:srgbClr val="000000"/>
              </a:buClr>
              <a:buSzPts val="1400"/>
              <a:buChar char="●"/>
            </a:pPr>
            <a:r>
              <a:rPr b="1" lang="en-GB" sz="1400"/>
              <a:t>82%</a:t>
            </a:r>
            <a:r>
              <a:rPr lang="en-GB" sz="1400"/>
              <a:t> households purchase organic products</a:t>
            </a:r>
            <a:endParaRPr sz="1400"/>
          </a:p>
          <a:p>
            <a:pPr indent="-317500" lvl="0" marL="457200" rtl="0" algn="l">
              <a:lnSpc>
                <a:spcPct val="115000"/>
              </a:lnSpc>
              <a:spcBef>
                <a:spcPts val="0"/>
              </a:spcBef>
              <a:spcAft>
                <a:spcPts val="0"/>
              </a:spcAft>
              <a:buClr>
                <a:srgbClr val="000000"/>
              </a:buClr>
              <a:buSzPts val="1400"/>
              <a:buChar char="●"/>
            </a:pPr>
            <a:r>
              <a:rPr b="1" lang="en-GB" sz="1400"/>
              <a:t>5.3% </a:t>
            </a:r>
            <a:r>
              <a:rPr lang="en-GB" sz="1400"/>
              <a:t>of food sale is organic, grow at a rate of </a:t>
            </a:r>
            <a:r>
              <a:rPr b="1" lang="en-GB" sz="1400"/>
              <a:t>7.9%.</a:t>
            </a:r>
            <a:endParaRPr sz="1400"/>
          </a:p>
          <a:p>
            <a:pPr indent="-317500" lvl="0" marL="457200" rtl="0" algn="l">
              <a:lnSpc>
                <a:spcPct val="115000"/>
              </a:lnSpc>
              <a:spcBef>
                <a:spcPts val="0"/>
              </a:spcBef>
              <a:spcAft>
                <a:spcPts val="0"/>
              </a:spcAft>
              <a:buClr>
                <a:srgbClr val="000000"/>
              </a:buClr>
              <a:buSzPts val="1400"/>
              <a:buChar char="●"/>
            </a:pPr>
            <a:r>
              <a:rPr b="1" lang="en-GB" sz="1400"/>
              <a:t>25%</a:t>
            </a:r>
            <a:r>
              <a:rPr lang="en-GB" sz="1400"/>
              <a:t> of American population is millennials, who have strong affinity for organic food.</a:t>
            </a:r>
            <a:endParaRPr sz="1400"/>
          </a:p>
        </p:txBody>
      </p:sp>
      <p:sp>
        <p:nvSpPr>
          <p:cNvPr id="769" name="Google Shape;769;p4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70" name="Google Shape;770;p43"/>
          <p:cNvSpPr txBox="1"/>
          <p:nvPr>
            <p:ph type="title"/>
          </p:nvPr>
        </p:nvSpPr>
        <p:spPr>
          <a:xfrm>
            <a:off x="324613"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a:p>
            <a:pPr indent="0" lvl="0" marL="0" rtl="0" algn="l">
              <a:spcBef>
                <a:spcPts val="0"/>
              </a:spcBef>
              <a:spcAft>
                <a:spcPts val="0"/>
              </a:spcAft>
              <a:buNone/>
            </a:pPr>
            <a:r>
              <a:rPr lang="en-GB" sz="1800"/>
              <a:t>Extend organic products line</a:t>
            </a:r>
            <a:endParaRPr sz="1800"/>
          </a:p>
        </p:txBody>
      </p:sp>
      <p:pic>
        <p:nvPicPr>
          <p:cNvPr id="771" name="Google Shape;771;p43"/>
          <p:cNvPicPr preferRelativeResize="0"/>
          <p:nvPr/>
        </p:nvPicPr>
        <p:blipFill>
          <a:blip r:embed="rId3">
            <a:alphaModFix/>
          </a:blip>
          <a:stretch>
            <a:fillRect/>
          </a:stretch>
        </p:blipFill>
        <p:spPr>
          <a:xfrm>
            <a:off x="6766913" y="3808200"/>
            <a:ext cx="4755876" cy="2791499"/>
          </a:xfrm>
          <a:prstGeom prst="rect">
            <a:avLst/>
          </a:prstGeom>
          <a:noFill/>
          <a:ln>
            <a:noFill/>
          </a:ln>
        </p:spPr>
      </p:pic>
      <p:sp>
        <p:nvSpPr>
          <p:cNvPr id="772" name="Google Shape;772;p43"/>
          <p:cNvSpPr txBox="1"/>
          <p:nvPr/>
        </p:nvSpPr>
        <p:spPr>
          <a:xfrm>
            <a:off x="461075" y="1575738"/>
            <a:ext cx="3951300" cy="388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Preference towards organic food in the U.S.</a:t>
            </a:r>
            <a:endParaRPr b="1">
              <a:solidFill>
                <a:srgbClr val="FFFFFF"/>
              </a:solidFill>
            </a:endParaRPr>
          </a:p>
        </p:txBody>
      </p:sp>
      <p:sp>
        <p:nvSpPr>
          <p:cNvPr id="773" name="Google Shape;773;p43"/>
          <p:cNvSpPr txBox="1"/>
          <p:nvPr/>
        </p:nvSpPr>
        <p:spPr>
          <a:xfrm>
            <a:off x="563375" y="3529000"/>
            <a:ext cx="5264100" cy="9111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500"/>
              </a:spcBef>
              <a:spcAft>
                <a:spcPts val="0"/>
              </a:spcAft>
              <a:buClr>
                <a:schemeClr val="dk1"/>
              </a:buClr>
              <a:buSzPts val="1400"/>
              <a:buChar char="●"/>
            </a:pPr>
            <a:r>
              <a:rPr b="1" lang="en-GB">
                <a:solidFill>
                  <a:schemeClr val="dk1"/>
                </a:solidFill>
              </a:rPr>
              <a:t>25% cheaper</a:t>
            </a:r>
            <a:r>
              <a:rPr lang="en-GB">
                <a:solidFill>
                  <a:schemeClr val="dk1"/>
                </a:solidFill>
              </a:rPr>
              <a:t> and </a:t>
            </a:r>
            <a:r>
              <a:rPr b="1" lang="en-GB">
                <a:solidFill>
                  <a:schemeClr val="dk1"/>
                </a:solidFill>
              </a:rPr>
              <a:t>high quality</a:t>
            </a:r>
            <a:r>
              <a:rPr lang="en-GB">
                <a:solidFill>
                  <a:schemeClr val="dk1"/>
                </a:solidFill>
              </a:rPr>
              <a:t> organic food since 2013.</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&gt;72 USDA </a:t>
            </a:r>
            <a:r>
              <a:rPr lang="en-GB">
                <a:solidFill>
                  <a:schemeClr val="dk1"/>
                </a:solidFill>
              </a:rPr>
              <a:t>certificated organic food items at Aldi.</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On the way to go </a:t>
            </a:r>
            <a:r>
              <a:rPr b="1" lang="en-GB">
                <a:solidFill>
                  <a:schemeClr val="dk1"/>
                </a:solidFill>
              </a:rPr>
              <a:t>full organic</a:t>
            </a:r>
            <a:r>
              <a:rPr lang="en-GB">
                <a:solidFill>
                  <a:schemeClr val="dk1"/>
                </a:solidFill>
              </a:rPr>
              <a:t>.</a:t>
            </a:r>
            <a:endParaRPr>
              <a:solidFill>
                <a:schemeClr val="dk1"/>
              </a:solidFill>
            </a:endParaRPr>
          </a:p>
        </p:txBody>
      </p:sp>
      <p:grpSp>
        <p:nvGrpSpPr>
          <p:cNvPr id="774" name="Google Shape;774;p43"/>
          <p:cNvGrpSpPr/>
          <p:nvPr/>
        </p:nvGrpSpPr>
        <p:grpSpPr>
          <a:xfrm>
            <a:off x="6933850" y="762755"/>
            <a:ext cx="4436550" cy="2957699"/>
            <a:chOff x="6387725" y="419305"/>
            <a:chExt cx="4436550" cy="2957699"/>
          </a:xfrm>
        </p:grpSpPr>
        <p:pic>
          <p:nvPicPr>
            <p:cNvPr id="775" name="Google Shape;775;p43"/>
            <p:cNvPicPr preferRelativeResize="0"/>
            <p:nvPr/>
          </p:nvPicPr>
          <p:blipFill>
            <a:blip r:embed="rId4">
              <a:alphaModFix/>
            </a:blip>
            <a:stretch>
              <a:fillRect/>
            </a:stretch>
          </p:blipFill>
          <p:spPr>
            <a:xfrm>
              <a:off x="6387725" y="419305"/>
              <a:ext cx="4436549" cy="2957699"/>
            </a:xfrm>
            <a:prstGeom prst="rect">
              <a:avLst/>
            </a:prstGeom>
            <a:noFill/>
            <a:ln>
              <a:noFill/>
            </a:ln>
          </p:spPr>
        </p:pic>
        <p:sp>
          <p:nvSpPr>
            <p:cNvPr id="776" name="Google Shape;776;p43"/>
            <p:cNvSpPr/>
            <p:nvPr/>
          </p:nvSpPr>
          <p:spPr>
            <a:xfrm>
              <a:off x="9821675" y="2405675"/>
              <a:ext cx="1002600" cy="624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43"/>
          <p:cNvSpPr txBox="1"/>
          <p:nvPr/>
        </p:nvSpPr>
        <p:spPr>
          <a:xfrm>
            <a:off x="461075" y="3255738"/>
            <a:ext cx="3455700" cy="388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Aldi’s position in organic product line</a:t>
            </a:r>
            <a:endParaRPr b="1">
              <a:solidFill>
                <a:srgbClr val="FFFFFF"/>
              </a:solidFill>
            </a:endParaRPr>
          </a:p>
        </p:txBody>
      </p:sp>
      <p:sp>
        <p:nvSpPr>
          <p:cNvPr id="778" name="Google Shape;778;p43"/>
          <p:cNvSpPr txBox="1"/>
          <p:nvPr/>
        </p:nvSpPr>
        <p:spPr>
          <a:xfrm>
            <a:off x="563375" y="4912650"/>
            <a:ext cx="5264100" cy="12648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500"/>
              </a:spcBef>
              <a:spcAft>
                <a:spcPts val="0"/>
              </a:spcAft>
              <a:buSzPts val="1400"/>
              <a:buChar char="●"/>
            </a:pPr>
            <a:r>
              <a:rPr b="1" lang="en-GB"/>
              <a:t>Advertise</a:t>
            </a:r>
            <a:r>
              <a:rPr lang="en-GB"/>
              <a:t> </a:t>
            </a:r>
            <a:r>
              <a:rPr b="1" lang="en-GB"/>
              <a:t>on social media:</a:t>
            </a:r>
            <a:r>
              <a:rPr lang="en-GB"/>
              <a:t> promote Aldi organic brands.</a:t>
            </a:r>
            <a:endParaRPr/>
          </a:p>
          <a:p>
            <a:pPr indent="-317500" lvl="0" marL="457200" rtl="0" algn="l">
              <a:lnSpc>
                <a:spcPct val="115000"/>
              </a:lnSpc>
              <a:spcBef>
                <a:spcPts val="0"/>
              </a:spcBef>
              <a:spcAft>
                <a:spcPts val="0"/>
              </a:spcAft>
              <a:buSzPts val="1400"/>
              <a:buChar char="●"/>
            </a:pPr>
            <a:r>
              <a:rPr b="1" lang="en-GB"/>
              <a:t>Cooperate</a:t>
            </a:r>
            <a:r>
              <a:rPr lang="en-GB"/>
              <a:t> </a:t>
            </a:r>
            <a:r>
              <a:rPr b="1" lang="en-GB"/>
              <a:t>with local farms</a:t>
            </a:r>
            <a:r>
              <a:rPr lang="en-GB"/>
              <a:t>: improve organic food line.</a:t>
            </a:r>
            <a:endParaRPr/>
          </a:p>
          <a:p>
            <a:pPr indent="-317500" lvl="0" marL="457200" rtl="0" algn="l">
              <a:lnSpc>
                <a:spcPct val="115000"/>
              </a:lnSpc>
              <a:spcBef>
                <a:spcPts val="0"/>
              </a:spcBef>
              <a:spcAft>
                <a:spcPts val="0"/>
              </a:spcAft>
              <a:buSzPts val="1400"/>
              <a:buChar char="●"/>
            </a:pPr>
            <a:r>
              <a:rPr lang="en-GB"/>
              <a:t>Noticeable organic labeling and layout</a:t>
            </a:r>
            <a:endParaRPr/>
          </a:p>
          <a:p>
            <a:pPr indent="-317500" lvl="0" marL="457200" rtl="0" algn="l">
              <a:lnSpc>
                <a:spcPct val="115000"/>
              </a:lnSpc>
              <a:spcBef>
                <a:spcPts val="0"/>
              </a:spcBef>
              <a:spcAft>
                <a:spcPts val="0"/>
              </a:spcAft>
              <a:buSzPts val="1400"/>
              <a:buChar char="●"/>
            </a:pPr>
            <a:r>
              <a:rPr lang="en-GB"/>
              <a:t>Keep low price competitive advantage</a:t>
            </a:r>
            <a:endParaRPr/>
          </a:p>
        </p:txBody>
      </p:sp>
      <p:cxnSp>
        <p:nvCxnSpPr>
          <p:cNvPr id="779" name="Google Shape;779;p43"/>
          <p:cNvCxnSpPr/>
          <p:nvPr/>
        </p:nvCxnSpPr>
        <p:spPr>
          <a:xfrm>
            <a:off x="6349000" y="1138525"/>
            <a:ext cx="26700" cy="5411400"/>
          </a:xfrm>
          <a:prstGeom prst="straightConnector1">
            <a:avLst/>
          </a:prstGeom>
          <a:noFill/>
          <a:ln cap="flat" cmpd="sng" w="9525">
            <a:solidFill>
              <a:srgbClr val="1C4587"/>
            </a:solidFill>
            <a:prstDash val="dash"/>
            <a:round/>
            <a:headEnd len="med" w="med" type="none"/>
            <a:tailEnd len="med" w="med" type="none"/>
          </a:ln>
        </p:spPr>
      </p:cxnSp>
      <p:cxnSp>
        <p:nvCxnSpPr>
          <p:cNvPr id="780" name="Google Shape;780;p43"/>
          <p:cNvCxnSpPr/>
          <p:nvPr/>
        </p:nvCxnSpPr>
        <p:spPr>
          <a:xfrm>
            <a:off x="6442775" y="3817450"/>
            <a:ext cx="5317500" cy="13500"/>
          </a:xfrm>
          <a:prstGeom prst="straightConnector1">
            <a:avLst/>
          </a:prstGeom>
          <a:noFill/>
          <a:ln cap="flat" cmpd="sng" w="9525">
            <a:solidFill>
              <a:srgbClr val="1C4587"/>
            </a:solidFill>
            <a:prstDash val="dash"/>
            <a:round/>
            <a:headEnd len="med" w="med" type="none"/>
            <a:tailEnd len="med" w="med" type="none"/>
          </a:ln>
        </p:spPr>
      </p:cxnSp>
      <p:sp>
        <p:nvSpPr>
          <p:cNvPr id="781" name="Google Shape;781;p43"/>
          <p:cNvSpPr txBox="1"/>
          <p:nvPr/>
        </p:nvSpPr>
        <p:spPr>
          <a:xfrm>
            <a:off x="461075" y="4664250"/>
            <a:ext cx="1137900" cy="388500"/>
          </a:xfrm>
          <a:prstGeom prst="rect">
            <a:avLst/>
          </a:prstGeom>
          <a:solidFill>
            <a:srgbClr val="1C458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00"/>
                </a:solidFill>
              </a:rPr>
              <a:t>Solution</a:t>
            </a:r>
            <a:endParaRPr b="1">
              <a:solidFill>
                <a:srgbClr val="FFFF00"/>
              </a:solidFill>
            </a:endParaRPr>
          </a:p>
        </p:txBody>
      </p:sp>
      <p:sp>
        <p:nvSpPr>
          <p:cNvPr id="782" name="Google Shape;782;p43"/>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783" name="Google Shape;783;p43"/>
          <p:cNvSpPr txBox="1"/>
          <p:nvPr/>
        </p:nvSpPr>
        <p:spPr>
          <a:xfrm>
            <a:off x="247650" y="6339000"/>
            <a:ext cx="5918400" cy="350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Source:News: </a:t>
            </a:r>
            <a:endParaRPr sz="800">
              <a:solidFill>
                <a:srgbClr val="666666"/>
              </a:solidFill>
            </a:endParaRPr>
          </a:p>
          <a:p>
            <a:pPr indent="0" lvl="0" marL="0" rtl="0" algn="l">
              <a:spcBef>
                <a:spcPts val="0"/>
              </a:spcBef>
              <a:spcAft>
                <a:spcPts val="0"/>
              </a:spcAft>
              <a:buNone/>
            </a:pPr>
            <a:r>
              <a:rPr lang="en-GB" sz="800">
                <a:solidFill>
                  <a:srgbClr val="666666"/>
                </a:solidFill>
              </a:rPr>
              <a:t>U.S. organic sales post new record of $43.3 billion in 2015 Available at. https://www.ota.com/news/press-releases/19031</a:t>
            </a:r>
            <a:endParaRPr sz="800">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4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90" name="Google Shape;790;p44"/>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a:t>
            </a:r>
            <a:endParaRPr/>
          </a:p>
          <a:p>
            <a:pPr indent="0" lvl="0" marL="0" rtl="0" algn="l">
              <a:spcBef>
                <a:spcPts val="0"/>
              </a:spcBef>
              <a:spcAft>
                <a:spcPts val="0"/>
              </a:spcAft>
              <a:buNone/>
            </a:pPr>
            <a:r>
              <a:rPr lang="en-GB" sz="1800"/>
              <a:t>Adapt to U.S. customer behavior</a:t>
            </a:r>
            <a:endParaRPr sz="1800"/>
          </a:p>
        </p:txBody>
      </p:sp>
      <p:pic>
        <p:nvPicPr>
          <p:cNvPr id="791" name="Google Shape;791;p44"/>
          <p:cNvPicPr preferRelativeResize="0"/>
          <p:nvPr/>
        </p:nvPicPr>
        <p:blipFill rotWithShape="1">
          <a:blip r:embed="rId3">
            <a:alphaModFix/>
          </a:blip>
          <a:srcRect b="11551" l="0" r="0" t="10868"/>
          <a:stretch/>
        </p:blipFill>
        <p:spPr>
          <a:xfrm>
            <a:off x="886250" y="2137950"/>
            <a:ext cx="2280000" cy="2480875"/>
          </a:xfrm>
          <a:prstGeom prst="rect">
            <a:avLst/>
          </a:prstGeom>
          <a:noFill/>
          <a:ln>
            <a:noFill/>
          </a:ln>
        </p:spPr>
      </p:pic>
      <p:pic>
        <p:nvPicPr>
          <p:cNvPr id="792" name="Google Shape;792;p44"/>
          <p:cNvPicPr preferRelativeResize="0"/>
          <p:nvPr/>
        </p:nvPicPr>
        <p:blipFill rotWithShape="1">
          <a:blip r:embed="rId4">
            <a:alphaModFix/>
          </a:blip>
          <a:srcRect b="-7200" l="3760" r="10973" t="7200"/>
          <a:stretch/>
        </p:blipFill>
        <p:spPr>
          <a:xfrm>
            <a:off x="939850" y="4750150"/>
            <a:ext cx="2172800" cy="1614325"/>
          </a:xfrm>
          <a:prstGeom prst="rect">
            <a:avLst/>
          </a:prstGeom>
          <a:noFill/>
          <a:ln>
            <a:noFill/>
          </a:ln>
        </p:spPr>
      </p:pic>
      <p:sp>
        <p:nvSpPr>
          <p:cNvPr id="793" name="Google Shape;793;p44"/>
          <p:cNvSpPr txBox="1"/>
          <p:nvPr/>
        </p:nvSpPr>
        <p:spPr>
          <a:xfrm>
            <a:off x="897188" y="16223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Extend Opening Hours</a:t>
            </a:r>
            <a:endParaRPr b="1">
              <a:solidFill>
                <a:srgbClr val="FFFFFF"/>
              </a:solidFill>
            </a:endParaRPr>
          </a:p>
          <a:p>
            <a:pPr indent="0" lvl="0" marL="0" rtl="0" algn="l">
              <a:spcBef>
                <a:spcPts val="0"/>
              </a:spcBef>
              <a:spcAft>
                <a:spcPts val="0"/>
              </a:spcAft>
              <a:buNone/>
            </a:pPr>
            <a:r>
              <a:t/>
            </a:r>
            <a:endParaRPr b="1">
              <a:solidFill>
                <a:schemeClr val="lt1"/>
              </a:solidFill>
            </a:endParaRPr>
          </a:p>
        </p:txBody>
      </p:sp>
      <p:sp>
        <p:nvSpPr>
          <p:cNvPr id="794" name="Google Shape;794;p44"/>
          <p:cNvSpPr txBox="1"/>
          <p:nvPr/>
        </p:nvSpPr>
        <p:spPr>
          <a:xfrm>
            <a:off x="9006075" y="15927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Focus on Private Labels</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pic>
        <p:nvPicPr>
          <p:cNvPr id="795" name="Google Shape;795;p44"/>
          <p:cNvPicPr preferRelativeResize="0"/>
          <p:nvPr/>
        </p:nvPicPr>
        <p:blipFill rotWithShape="1">
          <a:blip r:embed="rId5">
            <a:alphaModFix/>
          </a:blip>
          <a:srcRect b="0" l="0" r="63498" t="0"/>
          <a:stretch/>
        </p:blipFill>
        <p:spPr>
          <a:xfrm>
            <a:off x="9006874" y="2152300"/>
            <a:ext cx="2258100" cy="1487805"/>
          </a:xfrm>
          <a:prstGeom prst="rect">
            <a:avLst/>
          </a:prstGeom>
          <a:noFill/>
          <a:ln>
            <a:noFill/>
          </a:ln>
        </p:spPr>
      </p:pic>
      <p:pic>
        <p:nvPicPr>
          <p:cNvPr id="796" name="Google Shape;796;p44"/>
          <p:cNvPicPr preferRelativeResize="0"/>
          <p:nvPr/>
        </p:nvPicPr>
        <p:blipFill rotWithShape="1">
          <a:blip r:embed="rId5">
            <a:alphaModFix/>
          </a:blip>
          <a:srcRect b="0" l="36821" r="30615" t="0"/>
          <a:stretch/>
        </p:blipFill>
        <p:spPr>
          <a:xfrm>
            <a:off x="9006075" y="3640100"/>
            <a:ext cx="2258100" cy="1667729"/>
          </a:xfrm>
          <a:prstGeom prst="rect">
            <a:avLst/>
          </a:prstGeom>
          <a:noFill/>
          <a:ln>
            <a:noFill/>
          </a:ln>
        </p:spPr>
      </p:pic>
      <p:pic>
        <p:nvPicPr>
          <p:cNvPr id="797" name="Google Shape;797;p44"/>
          <p:cNvPicPr preferRelativeResize="0"/>
          <p:nvPr/>
        </p:nvPicPr>
        <p:blipFill rotWithShape="1">
          <a:blip r:embed="rId5">
            <a:alphaModFix/>
          </a:blip>
          <a:srcRect b="-29840" l="70162" r="-652" t="29840"/>
          <a:stretch/>
        </p:blipFill>
        <p:spPr>
          <a:xfrm>
            <a:off x="8995187" y="5231522"/>
            <a:ext cx="2279876" cy="1798328"/>
          </a:xfrm>
          <a:prstGeom prst="rect">
            <a:avLst/>
          </a:prstGeom>
          <a:noFill/>
          <a:ln>
            <a:noFill/>
          </a:ln>
        </p:spPr>
      </p:pic>
      <p:sp>
        <p:nvSpPr>
          <p:cNvPr id="798" name="Google Shape;798;p44"/>
          <p:cNvSpPr txBox="1"/>
          <p:nvPr/>
        </p:nvSpPr>
        <p:spPr>
          <a:xfrm>
            <a:off x="4314750" y="1622325"/>
            <a:ext cx="37566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Expand Product Portfolio (eg. by 5%)</a:t>
            </a:r>
            <a:endParaRPr b="1">
              <a:solidFill>
                <a:srgbClr val="FFFFFF"/>
              </a:solidFill>
            </a:endParaRPr>
          </a:p>
          <a:p>
            <a:pPr indent="0" lvl="0" marL="0" rtl="0" algn="l">
              <a:spcBef>
                <a:spcPts val="0"/>
              </a:spcBef>
              <a:spcAft>
                <a:spcPts val="0"/>
              </a:spcAft>
              <a:buNone/>
            </a:pPr>
            <a:r>
              <a:t/>
            </a:r>
            <a:endParaRPr b="1">
              <a:solidFill>
                <a:schemeClr val="lt1"/>
              </a:solidFill>
            </a:endParaRPr>
          </a:p>
        </p:txBody>
      </p:sp>
      <p:pic>
        <p:nvPicPr>
          <p:cNvPr id="799" name="Google Shape;799;p44"/>
          <p:cNvPicPr preferRelativeResize="0"/>
          <p:nvPr/>
        </p:nvPicPr>
        <p:blipFill>
          <a:blip r:embed="rId6">
            <a:alphaModFix/>
          </a:blip>
          <a:stretch>
            <a:fillRect/>
          </a:stretch>
        </p:blipFill>
        <p:spPr>
          <a:xfrm>
            <a:off x="4314750" y="4280632"/>
            <a:ext cx="3756599" cy="2256094"/>
          </a:xfrm>
          <a:prstGeom prst="rect">
            <a:avLst/>
          </a:prstGeom>
          <a:noFill/>
          <a:ln>
            <a:noFill/>
          </a:ln>
        </p:spPr>
      </p:pic>
      <p:sp>
        <p:nvSpPr>
          <p:cNvPr id="800" name="Google Shape;800;p44"/>
          <p:cNvSpPr txBox="1"/>
          <p:nvPr/>
        </p:nvSpPr>
        <p:spPr>
          <a:xfrm>
            <a:off x="8995925" y="914575"/>
            <a:ext cx="22800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Make Carts Coin-free</a:t>
            </a:r>
            <a:endParaRPr b="1">
              <a:solidFill>
                <a:schemeClr val="lt1"/>
              </a:solidFill>
            </a:endParaRPr>
          </a:p>
        </p:txBody>
      </p:sp>
      <p:pic>
        <p:nvPicPr>
          <p:cNvPr id="801" name="Google Shape;801;p44"/>
          <p:cNvPicPr preferRelativeResize="0"/>
          <p:nvPr/>
        </p:nvPicPr>
        <p:blipFill>
          <a:blip r:embed="rId7">
            <a:alphaModFix/>
          </a:blip>
          <a:stretch>
            <a:fillRect/>
          </a:stretch>
        </p:blipFill>
        <p:spPr>
          <a:xfrm>
            <a:off x="4554300" y="2254325"/>
            <a:ext cx="3277500" cy="1873900"/>
          </a:xfrm>
          <a:prstGeom prst="rect">
            <a:avLst/>
          </a:prstGeom>
          <a:noFill/>
          <a:ln>
            <a:noFill/>
          </a:ln>
        </p:spPr>
      </p:pic>
      <p:sp>
        <p:nvSpPr>
          <p:cNvPr id="802" name="Google Shape;802;p44"/>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pic>
        <p:nvPicPr>
          <p:cNvPr id="807" name="Google Shape;807;p45"/>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808" name="Google Shape;808;p45"/>
          <p:cNvSpPr txBox="1"/>
          <p:nvPr>
            <p:ph type="ctrTitle"/>
          </p:nvPr>
        </p:nvSpPr>
        <p:spPr>
          <a:xfrm>
            <a:off x="323850" y="624975"/>
            <a:ext cx="11538000" cy="8847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Summary</a:t>
            </a:r>
            <a:endParaRPr b="1" i="0" sz="2800" u="none" cap="none" strike="noStrike">
              <a:solidFill>
                <a:srgbClr val="000000"/>
              </a:solidFill>
              <a:latin typeface="Arial"/>
              <a:ea typeface="Arial"/>
              <a:cs typeface="Arial"/>
              <a:sym typeface="Arial"/>
            </a:endParaRPr>
          </a:p>
        </p:txBody>
      </p:sp>
      <p:grpSp>
        <p:nvGrpSpPr>
          <p:cNvPr id="809" name="Google Shape;809;p45"/>
          <p:cNvGrpSpPr/>
          <p:nvPr/>
        </p:nvGrpSpPr>
        <p:grpSpPr>
          <a:xfrm>
            <a:off x="144463" y="152401"/>
            <a:ext cx="11897959" cy="612694"/>
            <a:chOff x="144463" y="152401"/>
            <a:chExt cx="11897959" cy="612694"/>
          </a:xfrm>
        </p:grpSpPr>
        <p:sp>
          <p:nvSpPr>
            <p:cNvPr id="810" name="Google Shape;810;p45"/>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1" name="Google Shape;811;p45"/>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2" name="Google Shape;812;p45"/>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813" name="Google Shape;813;p45"/>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814" name="Google Shape;814;p45"/>
          <p:cNvSpPr txBox="1"/>
          <p:nvPr>
            <p:ph idx="4294967295" type="body"/>
          </p:nvPr>
        </p:nvSpPr>
        <p:spPr>
          <a:xfrm>
            <a:off x="400200" y="1615025"/>
            <a:ext cx="5232600" cy="49383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000000"/>
              </a:buClr>
              <a:buSzPts val="1800"/>
              <a:buFont typeface="Arial"/>
              <a:buAutoNum type="arabicPeriod"/>
            </a:pPr>
            <a:r>
              <a:rPr b="1" lang="en-GB" sz="1800">
                <a:solidFill>
                  <a:srgbClr val="000000"/>
                </a:solidFill>
              </a:rPr>
              <a:t>Introduction: U.S. Retail Industry</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highlight>
                <a:srgbClr val="FF9900"/>
              </a:highlight>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FFFFFF"/>
              </a:buClr>
              <a:buSzPts val="1800"/>
              <a:buFont typeface="Arial"/>
              <a:buAutoNum type="arabicPeriod"/>
            </a:pPr>
            <a:r>
              <a:rPr b="1" lang="en-GB" sz="1800">
                <a:solidFill>
                  <a:srgbClr val="FFFFFF"/>
                </a:solidFill>
                <a:highlight>
                  <a:srgbClr val="1C4587"/>
                </a:highlight>
              </a:rPr>
              <a:t>Summary</a:t>
            </a:r>
            <a:endParaRPr b="1" sz="1800">
              <a:solidFill>
                <a:srgbClr val="FFFFFF"/>
              </a:solidFill>
              <a:highlight>
                <a:srgbClr val="1C4587"/>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46"/>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820" name="Google Shape;820;p46"/>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Summary</a:t>
            </a:r>
            <a:endParaRPr/>
          </a:p>
          <a:p>
            <a:pPr indent="0" lvl="0" marL="0" marR="0" rtl="0" algn="l">
              <a:lnSpc>
                <a:spcPct val="100000"/>
              </a:lnSpc>
              <a:spcBef>
                <a:spcPts val="0"/>
              </a:spcBef>
              <a:spcAft>
                <a:spcPts val="0"/>
              </a:spcAft>
              <a:buClr>
                <a:schemeClr val="dk1"/>
              </a:buClr>
              <a:buFont typeface="Arial"/>
              <a:buNone/>
            </a:pPr>
            <a:r>
              <a:t/>
            </a:r>
            <a:endParaRPr sz="1800"/>
          </a:p>
        </p:txBody>
      </p:sp>
      <p:sp>
        <p:nvSpPr>
          <p:cNvPr id="821" name="Google Shape;821;p46"/>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822" name="Google Shape;822;p46"/>
          <p:cNvSpPr txBox="1"/>
          <p:nvPr/>
        </p:nvSpPr>
        <p:spPr>
          <a:xfrm>
            <a:off x="536375" y="1693925"/>
            <a:ext cx="1795800" cy="794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Grocery Stores</a:t>
            </a:r>
            <a:endParaRPr b="1">
              <a:solidFill>
                <a:srgbClr val="FFFFFF"/>
              </a:solidFill>
            </a:endParaRPr>
          </a:p>
          <a:p>
            <a:pPr indent="0" lvl="0" marL="0" rtl="0" algn="ctr">
              <a:spcBef>
                <a:spcPts val="0"/>
              </a:spcBef>
              <a:spcAft>
                <a:spcPts val="0"/>
              </a:spcAft>
              <a:buNone/>
            </a:pPr>
            <a:r>
              <a:rPr b="1" lang="en-GB">
                <a:solidFill>
                  <a:srgbClr val="FFFFFF"/>
                </a:solidFill>
              </a:rPr>
              <a:t>vs </a:t>
            </a:r>
            <a:endParaRPr b="1">
              <a:solidFill>
                <a:srgbClr val="FFFFFF"/>
              </a:solidFill>
            </a:endParaRPr>
          </a:p>
          <a:p>
            <a:pPr indent="0" lvl="0" marL="0" rtl="0" algn="ctr">
              <a:spcBef>
                <a:spcPts val="0"/>
              </a:spcBef>
              <a:spcAft>
                <a:spcPts val="0"/>
              </a:spcAft>
              <a:buNone/>
            </a:pPr>
            <a:r>
              <a:rPr b="1" lang="en-GB">
                <a:solidFill>
                  <a:srgbClr val="FFFFFF"/>
                </a:solidFill>
              </a:rPr>
              <a:t>Department Stores</a:t>
            </a:r>
            <a:endParaRPr b="1">
              <a:solidFill>
                <a:srgbClr val="FFFFFF"/>
              </a:solidFill>
            </a:endParaRPr>
          </a:p>
        </p:txBody>
      </p:sp>
      <p:sp>
        <p:nvSpPr>
          <p:cNvPr id="823" name="Google Shape;823;p46"/>
          <p:cNvSpPr txBox="1"/>
          <p:nvPr/>
        </p:nvSpPr>
        <p:spPr>
          <a:xfrm>
            <a:off x="536375" y="3227413"/>
            <a:ext cx="1795800" cy="847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rPr>
              <a:t>Aldi’s</a:t>
            </a:r>
            <a:endParaRPr b="1">
              <a:solidFill>
                <a:srgbClr val="FFFFFF"/>
              </a:solidFill>
            </a:endParaRPr>
          </a:p>
          <a:p>
            <a:pPr indent="0" lvl="0" marL="0" rtl="0" algn="ctr">
              <a:lnSpc>
                <a:spcPct val="115000"/>
              </a:lnSpc>
              <a:spcBef>
                <a:spcPts val="0"/>
              </a:spcBef>
              <a:spcAft>
                <a:spcPts val="0"/>
              </a:spcAft>
              <a:buNone/>
            </a:pPr>
            <a:r>
              <a:rPr b="1" lang="en-GB">
                <a:solidFill>
                  <a:srgbClr val="FFFFFF"/>
                </a:solidFill>
              </a:rPr>
              <a:t> Opportunities &amp; Threats in US </a:t>
            </a:r>
            <a:endParaRPr b="1">
              <a:solidFill>
                <a:srgbClr val="FFFFFF"/>
              </a:solidFill>
            </a:endParaRPr>
          </a:p>
        </p:txBody>
      </p:sp>
      <p:sp>
        <p:nvSpPr>
          <p:cNvPr id="824" name="Google Shape;824;p46"/>
          <p:cNvSpPr txBox="1"/>
          <p:nvPr/>
        </p:nvSpPr>
        <p:spPr>
          <a:xfrm>
            <a:off x="536375" y="4974650"/>
            <a:ext cx="1795800" cy="794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rPr>
              <a:t>Recommendations for Aldi in US</a:t>
            </a:r>
            <a:endParaRPr b="1">
              <a:solidFill>
                <a:srgbClr val="FFFFFF"/>
              </a:solidFill>
            </a:endParaRPr>
          </a:p>
        </p:txBody>
      </p:sp>
      <p:sp>
        <p:nvSpPr>
          <p:cNvPr id="825" name="Google Shape;825;p46"/>
          <p:cNvSpPr txBox="1"/>
          <p:nvPr/>
        </p:nvSpPr>
        <p:spPr>
          <a:xfrm>
            <a:off x="3846825" y="1336775"/>
            <a:ext cx="7778100" cy="15090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Department Store</a:t>
            </a:r>
            <a:r>
              <a:rPr lang="en-GB" sz="1600">
                <a:solidFill>
                  <a:schemeClr val="dk1"/>
                </a:solidFill>
              </a:rPr>
              <a:t> Industry has stable positive profit and </a:t>
            </a:r>
            <a:r>
              <a:rPr b="1" lang="en-GB" sz="1600">
                <a:solidFill>
                  <a:schemeClr val="dk1"/>
                </a:solidFill>
              </a:rPr>
              <a:t>negative growth</a:t>
            </a:r>
            <a:r>
              <a:rPr lang="en-GB" sz="1600">
                <a:solidFill>
                  <a:schemeClr val="dk1"/>
                </a:solidFill>
              </a:rPr>
              <a:t>, with competition issues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Grocery Store</a:t>
            </a:r>
            <a:r>
              <a:rPr lang="en-GB" sz="1600">
                <a:solidFill>
                  <a:schemeClr val="dk1"/>
                </a:solidFill>
              </a:rPr>
              <a:t> Industry is mature and has </a:t>
            </a:r>
            <a:r>
              <a:rPr b="1" lang="en-GB" sz="1600">
                <a:solidFill>
                  <a:schemeClr val="dk1"/>
                </a:solidFill>
              </a:rPr>
              <a:t>stable profit</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In general,</a:t>
            </a:r>
            <a:r>
              <a:rPr b="1" lang="en-GB" sz="1600">
                <a:solidFill>
                  <a:srgbClr val="FF0000"/>
                </a:solidFill>
              </a:rPr>
              <a:t> grocery store industry is more attractive</a:t>
            </a:r>
            <a:r>
              <a:rPr b="1" lang="en-GB" sz="1600">
                <a:solidFill>
                  <a:schemeClr val="dk1"/>
                </a:solidFill>
              </a:rPr>
              <a:t>.</a:t>
            </a:r>
            <a:r>
              <a:rPr lang="en-GB" sz="1600">
                <a:solidFill>
                  <a:schemeClr val="dk1"/>
                </a:solidFill>
              </a:rPr>
              <a:t> However, some changes have to be made to achieve sustained growth</a:t>
            </a:r>
            <a:endParaRPr sz="1600"/>
          </a:p>
        </p:txBody>
      </p:sp>
      <p:sp>
        <p:nvSpPr>
          <p:cNvPr id="826" name="Google Shape;826;p46"/>
          <p:cNvSpPr txBox="1"/>
          <p:nvPr/>
        </p:nvSpPr>
        <p:spPr>
          <a:xfrm>
            <a:off x="3846825" y="3128275"/>
            <a:ext cx="7778100" cy="10245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600"/>
              <a:t>➕   </a:t>
            </a:r>
            <a:r>
              <a:rPr lang="en-GB" sz="1600">
                <a:solidFill>
                  <a:schemeClr val="dk1"/>
                </a:solidFill>
              </a:rPr>
              <a:t>Operations efficiency, </a:t>
            </a:r>
            <a:r>
              <a:rPr b="1" lang="en-GB" sz="1600">
                <a:solidFill>
                  <a:schemeClr val="dk1"/>
                </a:solidFill>
              </a:rPr>
              <a:t>cost leadership </a:t>
            </a:r>
            <a:r>
              <a:rPr lang="en-GB" sz="1600">
                <a:solidFill>
                  <a:schemeClr val="dk1"/>
                </a:solidFill>
              </a:rPr>
              <a:t>and high quality private-label goods</a:t>
            </a:r>
            <a:endParaRPr sz="1600">
              <a:solidFill>
                <a:schemeClr val="dk1"/>
              </a:solidFill>
            </a:endParaRPr>
          </a:p>
          <a:p>
            <a:pPr indent="0" lvl="0" marL="0" rtl="0" algn="l">
              <a:lnSpc>
                <a:spcPct val="115000"/>
              </a:lnSpc>
              <a:spcBef>
                <a:spcPts val="0"/>
              </a:spcBef>
              <a:spcAft>
                <a:spcPts val="0"/>
              </a:spcAft>
              <a:buNone/>
            </a:pPr>
            <a:r>
              <a:rPr lang="en-GB" sz="1600">
                <a:solidFill>
                  <a:schemeClr val="dk1"/>
                </a:solidFill>
              </a:rPr>
              <a:t>➖   Low technology inclination, lack of service dimension, </a:t>
            </a:r>
            <a:r>
              <a:rPr b="1" lang="en-GB" sz="1600">
                <a:solidFill>
                  <a:schemeClr val="dk1"/>
                </a:solidFill>
              </a:rPr>
              <a:t>relatively small player</a:t>
            </a:r>
            <a:endParaRPr b="1" sz="1600"/>
          </a:p>
        </p:txBody>
      </p:sp>
      <p:sp>
        <p:nvSpPr>
          <p:cNvPr id="827" name="Google Shape;827;p46"/>
          <p:cNvSpPr txBox="1"/>
          <p:nvPr/>
        </p:nvSpPr>
        <p:spPr>
          <a:xfrm>
            <a:off x="3846825" y="4294000"/>
            <a:ext cx="7778100" cy="20148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lnSpc>
                <a:spcPct val="115000"/>
              </a:lnSpc>
              <a:spcBef>
                <a:spcPts val="1000"/>
              </a:spcBef>
              <a:spcAft>
                <a:spcPts val="0"/>
              </a:spcAft>
              <a:buClr>
                <a:schemeClr val="dk1"/>
              </a:buClr>
              <a:buSzPts val="1600"/>
              <a:buChar char="●"/>
            </a:pPr>
            <a:r>
              <a:rPr lang="en-GB" sz="1600">
                <a:solidFill>
                  <a:schemeClr val="dk1"/>
                </a:solidFill>
              </a:rPr>
              <a:t>Forget DS, </a:t>
            </a:r>
            <a:r>
              <a:rPr b="1" lang="en-GB" sz="1600">
                <a:solidFill>
                  <a:schemeClr val="dk1"/>
                </a:solidFill>
              </a:rPr>
              <a:t>focus on groceries</a:t>
            </a:r>
            <a:r>
              <a:rPr lang="en-GB" sz="1600">
                <a:solidFill>
                  <a:schemeClr val="dk1"/>
                </a:solidFill>
              </a:rPr>
              <a:t>                   </a:t>
            </a:r>
            <a:r>
              <a:rPr lang="en-GB" sz="1600"/>
              <a:t>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Corporate</a:t>
            </a:r>
            <a:r>
              <a:rPr lang="en-GB" sz="1600">
                <a:solidFill>
                  <a:schemeClr val="dk1"/>
                </a:solidFill>
              </a:rPr>
              <a:t> &amp; enhance </a:t>
            </a:r>
            <a:r>
              <a:rPr b="1" lang="en-GB" sz="1600">
                <a:solidFill>
                  <a:schemeClr val="dk1"/>
                </a:solidFill>
              </a:rPr>
              <a:t>o</a:t>
            </a:r>
            <a:r>
              <a:rPr b="1" lang="en-GB" sz="1600">
                <a:solidFill>
                  <a:schemeClr val="dk1"/>
                </a:solidFill>
              </a:rPr>
              <a:t>rganic food line</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Adapt to U.S. customer behavior</a:t>
            </a:r>
            <a:br>
              <a:rPr b="1" lang="en-GB" sz="1600">
                <a:solidFill>
                  <a:schemeClr val="dk1"/>
                </a:solidFill>
              </a:rPr>
            </a:br>
            <a:r>
              <a:rPr lang="en-GB" sz="1600">
                <a:solidFill>
                  <a:schemeClr val="dk1"/>
                </a:solidFill>
              </a:rPr>
              <a:t>                                  </a:t>
            </a:r>
            <a:endParaRPr b="1" sz="1600">
              <a:solidFill>
                <a:schemeClr val="dk1"/>
              </a:solidFill>
            </a:endParaRPr>
          </a:p>
          <a:p>
            <a:pPr indent="0" lvl="0" marL="0" rtl="0" algn="l">
              <a:lnSpc>
                <a:spcPct val="115000"/>
              </a:lnSpc>
              <a:spcBef>
                <a:spcPts val="0"/>
              </a:spcBef>
              <a:spcAft>
                <a:spcPts val="0"/>
              </a:spcAft>
              <a:buNone/>
            </a:pPr>
            <a:r>
              <a:rPr lang="en-GB" sz="1600">
                <a:solidFill>
                  <a:schemeClr val="dk1"/>
                </a:solidFill>
              </a:rPr>
              <a:t>                                                                            </a:t>
            </a:r>
            <a:endParaRPr b="1" sz="1600">
              <a:solidFill>
                <a:schemeClr val="dk1"/>
              </a:solidFill>
            </a:endParaRPr>
          </a:p>
        </p:txBody>
      </p:sp>
      <p:pic>
        <p:nvPicPr>
          <p:cNvPr id="828" name="Google Shape;828;p46"/>
          <p:cNvPicPr preferRelativeResize="0"/>
          <p:nvPr/>
        </p:nvPicPr>
        <p:blipFill>
          <a:blip r:embed="rId3">
            <a:alphaModFix/>
          </a:blip>
          <a:stretch>
            <a:fillRect/>
          </a:stretch>
        </p:blipFill>
        <p:spPr>
          <a:xfrm>
            <a:off x="2750388" y="1397675"/>
            <a:ext cx="678200" cy="678200"/>
          </a:xfrm>
          <a:prstGeom prst="rect">
            <a:avLst/>
          </a:prstGeom>
          <a:noFill/>
          <a:ln>
            <a:noFill/>
          </a:ln>
        </p:spPr>
      </p:pic>
      <p:pic>
        <p:nvPicPr>
          <p:cNvPr id="829" name="Google Shape;829;p46"/>
          <p:cNvPicPr preferRelativeResize="0"/>
          <p:nvPr/>
        </p:nvPicPr>
        <p:blipFill rotWithShape="1">
          <a:blip r:embed="rId4">
            <a:alphaModFix/>
          </a:blip>
          <a:srcRect b="68003" l="51627" r="4140" t="1552"/>
          <a:stretch/>
        </p:blipFill>
        <p:spPr>
          <a:xfrm>
            <a:off x="2667463" y="2313932"/>
            <a:ext cx="905875" cy="623469"/>
          </a:xfrm>
          <a:prstGeom prst="rect">
            <a:avLst/>
          </a:prstGeom>
          <a:noFill/>
          <a:ln>
            <a:noFill/>
          </a:ln>
        </p:spPr>
      </p:pic>
      <p:sp>
        <p:nvSpPr>
          <p:cNvPr id="830" name="Google Shape;830;p46"/>
          <p:cNvSpPr txBox="1"/>
          <p:nvPr/>
        </p:nvSpPr>
        <p:spPr>
          <a:xfrm>
            <a:off x="2909800" y="1990513"/>
            <a:ext cx="511800" cy="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vs</a:t>
            </a:r>
            <a:endParaRPr b="1"/>
          </a:p>
        </p:txBody>
      </p:sp>
      <p:pic>
        <p:nvPicPr>
          <p:cNvPr id="831" name="Google Shape;831;p46"/>
          <p:cNvPicPr preferRelativeResize="0"/>
          <p:nvPr/>
        </p:nvPicPr>
        <p:blipFill rotWithShape="1">
          <a:blip r:embed="rId5">
            <a:alphaModFix/>
          </a:blip>
          <a:srcRect b="11541" l="17549" r="7868" t="16141"/>
          <a:stretch/>
        </p:blipFill>
        <p:spPr>
          <a:xfrm>
            <a:off x="2755963" y="4974700"/>
            <a:ext cx="819475" cy="794625"/>
          </a:xfrm>
          <a:prstGeom prst="rect">
            <a:avLst/>
          </a:prstGeom>
          <a:noFill/>
          <a:ln>
            <a:noFill/>
          </a:ln>
        </p:spPr>
      </p:pic>
      <p:sp>
        <p:nvSpPr>
          <p:cNvPr id="832" name="Google Shape;832;p46"/>
          <p:cNvSpPr/>
          <p:nvPr/>
        </p:nvSpPr>
        <p:spPr>
          <a:xfrm>
            <a:off x="4071375" y="4377275"/>
            <a:ext cx="2616900" cy="244200"/>
          </a:xfrm>
          <a:prstGeom prst="homePlate">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3F3F3"/>
                </a:solidFill>
              </a:rPr>
              <a:t>Short term</a:t>
            </a:r>
            <a:endParaRPr>
              <a:solidFill>
                <a:srgbClr val="F3F3F3"/>
              </a:solidFill>
            </a:endParaRPr>
          </a:p>
        </p:txBody>
      </p:sp>
      <p:sp>
        <p:nvSpPr>
          <p:cNvPr id="833" name="Google Shape;833;p46"/>
          <p:cNvSpPr/>
          <p:nvPr/>
        </p:nvSpPr>
        <p:spPr>
          <a:xfrm>
            <a:off x="6688275" y="4377275"/>
            <a:ext cx="2523000" cy="2442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3F3F3"/>
                </a:solidFill>
              </a:rPr>
              <a:t>Medium term</a:t>
            </a:r>
            <a:endParaRPr>
              <a:solidFill>
                <a:srgbClr val="F3F3F3"/>
              </a:solidFill>
            </a:endParaRPr>
          </a:p>
        </p:txBody>
      </p:sp>
      <p:sp>
        <p:nvSpPr>
          <p:cNvPr id="834" name="Google Shape;834;p46"/>
          <p:cNvSpPr/>
          <p:nvPr/>
        </p:nvSpPr>
        <p:spPr>
          <a:xfrm>
            <a:off x="9300250" y="4377275"/>
            <a:ext cx="2247000" cy="2442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Long term</a:t>
            </a:r>
            <a:endParaRPr>
              <a:solidFill>
                <a:srgbClr val="FFFFFF"/>
              </a:solidFill>
            </a:endParaRPr>
          </a:p>
        </p:txBody>
      </p:sp>
      <p:pic>
        <p:nvPicPr>
          <p:cNvPr id="835" name="Google Shape;835;p46"/>
          <p:cNvPicPr preferRelativeResize="0"/>
          <p:nvPr/>
        </p:nvPicPr>
        <p:blipFill>
          <a:blip r:embed="rId6">
            <a:alphaModFix/>
          </a:blip>
          <a:stretch>
            <a:fillRect/>
          </a:stretch>
        </p:blipFill>
        <p:spPr>
          <a:xfrm>
            <a:off x="2743675" y="3254000"/>
            <a:ext cx="794713" cy="794625"/>
          </a:xfrm>
          <a:prstGeom prst="rect">
            <a:avLst/>
          </a:prstGeom>
          <a:noFill/>
          <a:ln>
            <a:noFill/>
          </a:ln>
        </p:spPr>
      </p:pic>
      <p:sp>
        <p:nvSpPr>
          <p:cNvPr id="836" name="Google Shape;836;p46"/>
          <p:cNvSpPr txBox="1"/>
          <p:nvPr/>
        </p:nvSpPr>
        <p:spPr>
          <a:xfrm>
            <a:off x="5604550" y="5575275"/>
            <a:ext cx="5924100" cy="316200"/>
          </a:xfrm>
          <a:prstGeom prst="rect">
            <a:avLst/>
          </a:prstGeom>
          <a:solidFill>
            <a:srgbClr val="CFE2F3"/>
          </a:solid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Open new stores &amp; Tackle </a:t>
            </a:r>
            <a:r>
              <a:rPr b="1" lang="en-GB" sz="1600">
                <a:solidFill>
                  <a:schemeClr val="dk1"/>
                </a:solidFill>
              </a:rPr>
              <a:t>price sensitive customers</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Test</a:t>
            </a:r>
            <a:r>
              <a:rPr lang="en-GB" sz="1600">
                <a:solidFill>
                  <a:schemeClr val="dk1"/>
                </a:solidFill>
              </a:rPr>
              <a:t> food delivery with </a:t>
            </a:r>
            <a:r>
              <a:rPr b="1" lang="en-GB" sz="1600">
                <a:solidFill>
                  <a:schemeClr val="dk1"/>
                </a:solidFill>
              </a:rPr>
              <a:t>3rd</a:t>
            </a:r>
            <a:r>
              <a:rPr lang="en-GB" sz="1600">
                <a:solidFill>
                  <a:schemeClr val="dk1"/>
                </a:solidFill>
              </a:rPr>
              <a:t> party</a:t>
            </a:r>
            <a:endParaRPr sz="1600">
              <a:solidFill>
                <a:schemeClr val="dk1"/>
              </a:solidFill>
            </a:endParaRPr>
          </a:p>
        </p:txBody>
      </p:sp>
      <p:sp>
        <p:nvSpPr>
          <p:cNvPr id="837" name="Google Shape;837;p46"/>
          <p:cNvSpPr txBox="1"/>
          <p:nvPr/>
        </p:nvSpPr>
        <p:spPr>
          <a:xfrm>
            <a:off x="7494625" y="6004400"/>
            <a:ext cx="4052700" cy="191400"/>
          </a:xfrm>
          <a:prstGeom prst="rect">
            <a:avLst/>
          </a:prstGeom>
          <a:solidFill>
            <a:srgbClr val="CFE2F3"/>
          </a:solid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Seek opportunity of fully </a:t>
            </a:r>
            <a:r>
              <a:rPr b="1" lang="en-GB" sz="1600">
                <a:solidFill>
                  <a:schemeClr val="dk1"/>
                </a:solidFill>
              </a:rPr>
              <a:t>online-retail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47"/>
          <p:cNvSpPr txBox="1"/>
          <p:nvPr>
            <p:ph idx="1" type="body"/>
          </p:nvPr>
        </p:nvSpPr>
        <p:spPr>
          <a:xfrm>
            <a:off x="323850" y="1494700"/>
            <a:ext cx="11538000" cy="4739400"/>
          </a:xfrm>
          <a:prstGeom prst="rect">
            <a:avLst/>
          </a:prstGeom>
        </p:spPr>
        <p:txBody>
          <a:bodyPr anchorCtr="0" anchor="t" bIns="91425" lIns="91425" spcFirstLastPara="1" rIns="91425" wrap="square" tIns="91425">
            <a:noAutofit/>
          </a:bodyPr>
          <a:lstStyle/>
          <a:p>
            <a:pPr indent="-298450" lvl="0" marL="457200" rtl="0" algn="l">
              <a:spcBef>
                <a:spcPts val="500"/>
              </a:spcBef>
              <a:spcAft>
                <a:spcPts val="0"/>
              </a:spcAft>
              <a:buSzPts val="1100"/>
              <a:buAutoNum type="arabicPeriod"/>
            </a:pPr>
            <a:r>
              <a:rPr lang="en-GB" sz="1100"/>
              <a:t>Anon, (2017). [online] Available at: https://www.duffandphelps.com/assets/pdfs/publications/mergers-and-acquisitions/industry-insights/consumer/food-retail-industry-insights-2016.pdf [Accessed 29 Oct. 2017].</a:t>
            </a:r>
            <a:endParaRPr sz="1100"/>
          </a:p>
          <a:p>
            <a:pPr indent="-298450" lvl="0" marL="457200" marR="0" rtl="0" algn="l">
              <a:lnSpc>
                <a:spcPct val="100000"/>
              </a:lnSpc>
              <a:spcBef>
                <a:spcPts val="0"/>
              </a:spcBef>
              <a:spcAft>
                <a:spcPts val="0"/>
              </a:spcAft>
              <a:buSzPts val="1100"/>
              <a:buAutoNum type="arabicPeriod"/>
            </a:pPr>
            <a:r>
              <a:rPr lang="en-GB" sz="1100"/>
              <a:t>Studylib.net. (2017). Supermarket &amp; Grocery Industry. [online] Available at: http://studylib.net/doc/5577798/supermarket-and-grocery-industry# [Accessed 29 Oct. 2017].</a:t>
            </a:r>
            <a:endParaRPr sz="1100"/>
          </a:p>
          <a:p>
            <a:pPr indent="-298450" lvl="0" marL="457200" marR="0" rtl="0" algn="l">
              <a:lnSpc>
                <a:spcPct val="100000"/>
              </a:lnSpc>
              <a:spcBef>
                <a:spcPts val="0"/>
              </a:spcBef>
              <a:spcAft>
                <a:spcPts val="0"/>
              </a:spcAft>
              <a:buSzPts val="1100"/>
              <a:buAutoNum type="arabicPeriod"/>
            </a:pPr>
            <a:r>
              <a:rPr lang="en-GB" sz="1100"/>
              <a:t>Marketrealist.com. (2017). Online Grocery Retail: A Future Sales Driver for Kroger - Market Realist. [online] Available at: http://marketrealist.com/2015/10/online-grocery-retail-a-future-sales-driver-for-kroger/ [Accessed 29 Oct. 2017].</a:t>
            </a:r>
            <a:endParaRPr sz="1100"/>
          </a:p>
          <a:p>
            <a:pPr indent="-298450" lvl="0" marL="457200" marR="0" rtl="0" algn="l">
              <a:lnSpc>
                <a:spcPct val="100000"/>
              </a:lnSpc>
              <a:spcBef>
                <a:spcPts val="0"/>
              </a:spcBef>
              <a:spcAft>
                <a:spcPts val="0"/>
              </a:spcAft>
              <a:buSzPts val="1100"/>
              <a:buAutoNum type="arabicPeriod"/>
            </a:pPr>
            <a:r>
              <a:rPr lang="en-GB" sz="1100"/>
              <a:t>Ota.com. (2017). U.S. organic sales post new record of $43.3 billion in 2015 | OTA. [online] Available at: https://www.ota.com/news/press-releases/19031 [Accessed 29 Oct. 2017].</a:t>
            </a:r>
            <a:endParaRPr sz="1100"/>
          </a:p>
          <a:p>
            <a:pPr indent="-298450" lvl="0" marL="457200" marR="292100" rtl="0" algn="l">
              <a:lnSpc>
                <a:spcPct val="120000"/>
              </a:lnSpc>
              <a:spcBef>
                <a:spcPts val="0"/>
              </a:spcBef>
              <a:spcAft>
                <a:spcPts val="0"/>
              </a:spcAft>
              <a:buSzPts val="1100"/>
              <a:buAutoNum type="arabicPeriod" startAt="5"/>
            </a:pPr>
            <a:r>
              <a:rPr lang="en-GB" sz="1100"/>
              <a:t>Gould, D. (2017). Infographic of the Week: Organic Food &amp; Beverage Sales Reach $29.2 Billion in 2011 | Food+Tech Connect. [online] Food+Tech Connect. Available at: https://foodtechconnect.com/2012/05/07/infographic-organic-food-beverages-reaches-29-2-billion-in-2011/ [Accessed 29 Oct. 2017].</a:t>
            </a:r>
            <a:endParaRPr sz="1100"/>
          </a:p>
          <a:p>
            <a:pPr indent="-298450" lvl="0" marL="457200" marR="292100" rtl="0" algn="l">
              <a:lnSpc>
                <a:spcPct val="120000"/>
              </a:lnSpc>
              <a:spcBef>
                <a:spcPts val="0"/>
              </a:spcBef>
              <a:spcAft>
                <a:spcPts val="0"/>
              </a:spcAft>
              <a:buSzPts val="1100"/>
              <a:buAutoNum type="arabicPeriod" startAt="6"/>
            </a:pPr>
            <a:r>
              <a:rPr lang="en-GB" sz="1100"/>
              <a:t>Anon, (2017). [online] Available at: https://www.nielsen.com/content/dam/nielsenglobal/vn/docs/Reports/2015/Nielsen%20Global%20E-Commerce%20and%20The%20New%20Retail%20Report%20APRIL%202015%20(Digital).pdf [Accessed 29 Oct. 2017].</a:t>
            </a:r>
            <a:endParaRPr sz="1100"/>
          </a:p>
          <a:p>
            <a:pPr indent="-298450" lvl="0" marL="457200" marR="292100" rtl="0" algn="l">
              <a:lnSpc>
                <a:spcPct val="120000"/>
              </a:lnSpc>
              <a:spcBef>
                <a:spcPts val="0"/>
              </a:spcBef>
              <a:spcAft>
                <a:spcPts val="0"/>
              </a:spcAft>
              <a:buSzPts val="1100"/>
              <a:buAutoNum type="arabicPeriod" startAt="6"/>
            </a:pPr>
            <a:r>
              <a:rPr lang="en-GB" sz="1100"/>
              <a:t>Clark Howard. (2017). America’s grocery stores ranked from best to worst. [online] Available at: http://clark.com/shopping-retail/food-restaurants/americas-grocery-stores-ranked-from-best-to-worst/ [Accessed 29 Oct. 2017].</a:t>
            </a:r>
            <a:endParaRPr sz="1100"/>
          </a:p>
          <a:p>
            <a:pPr indent="-298450" lvl="0" marL="457200" marR="292100" rtl="0" algn="l">
              <a:lnSpc>
                <a:spcPct val="120000"/>
              </a:lnSpc>
              <a:spcBef>
                <a:spcPts val="0"/>
              </a:spcBef>
              <a:spcAft>
                <a:spcPts val="0"/>
              </a:spcAft>
              <a:buSzPts val="1100"/>
              <a:buAutoNum type="arabicPeriod" startAt="6"/>
            </a:pPr>
            <a:r>
              <a:rPr lang="en-GB" sz="1100"/>
              <a:t>Anon, (2017). [online] Available at: http://clark.com/shopping-retail/food-restaurants/americas-grocery-stores-ranked-from-best-to-worst/https:/www.franchisehelp.com/industry-reports/retail-industry-report/ [Accessed 29 Oct. 2017].</a:t>
            </a:r>
            <a:endParaRPr sz="1100"/>
          </a:p>
          <a:p>
            <a:pPr indent="-298450" lvl="0" marL="457200" marR="292100" rtl="0" algn="l">
              <a:lnSpc>
                <a:spcPct val="120000"/>
              </a:lnSpc>
              <a:spcBef>
                <a:spcPts val="0"/>
              </a:spcBef>
              <a:spcAft>
                <a:spcPts val="0"/>
              </a:spcAft>
              <a:buSzPts val="1100"/>
              <a:buAutoNum type="arabicPeriod" startAt="6"/>
            </a:pPr>
            <a:r>
              <a:rPr lang="en-GB" sz="1100"/>
              <a:t>Southwick, N. (2017). Aldi Vs. Whole Foods: Which Store's Organic Options Are Better For Your Wallet?. [online] Don't Waste Your Money. Available at: http://www.dontwasteyourmoney.com/aldi-vs-whole-foods-stores-organic-options-better-wallet/ [Accessed 29 Oct. 2017].</a:t>
            </a:r>
            <a:endParaRPr sz="1100"/>
          </a:p>
          <a:p>
            <a:pPr indent="-298450" lvl="0" marL="457200" marR="292100" rtl="0" algn="l">
              <a:lnSpc>
                <a:spcPct val="120000"/>
              </a:lnSpc>
              <a:spcBef>
                <a:spcPts val="0"/>
              </a:spcBef>
              <a:spcAft>
                <a:spcPts val="0"/>
              </a:spcAft>
              <a:buSzPts val="1100"/>
              <a:buAutoNum type="arabicPeriod" startAt="6"/>
            </a:pPr>
            <a:r>
              <a:rPr lang="en-GB" sz="1100"/>
              <a:t>Smallbusiness.chron.com. (2017). The Difference Between Grocery, Supermarket, &amp; Hypermarket Merchandisers. [online] Available at: http://smallbusiness.chron.com/difference-between-grocery-supermarket-hypermarket-merchandisers-75675.html [Accessed 29 Oct. 2017].</a:t>
            </a:r>
            <a:endParaRPr sz="1100"/>
          </a:p>
          <a:p>
            <a:pPr indent="0" lvl="0" marL="0" marR="292100" rtl="0" algn="l">
              <a:lnSpc>
                <a:spcPct val="120000"/>
              </a:lnSpc>
              <a:spcBef>
                <a:spcPts val="800"/>
              </a:spcBef>
              <a:spcAft>
                <a:spcPts val="800"/>
              </a:spcAft>
              <a:buNone/>
            </a:pPr>
            <a:r>
              <a:t/>
            </a:r>
            <a:endParaRPr sz="1100"/>
          </a:p>
        </p:txBody>
      </p:sp>
      <p:sp>
        <p:nvSpPr>
          <p:cNvPr id="844" name="Google Shape;844;p4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45" name="Google Shape;845;p47"/>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846" name="Google Shape;846;p47"/>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Google Shape;851;p48"/>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852" name="Google Shape;852;p48"/>
          <p:cNvSpPr txBox="1"/>
          <p:nvPr>
            <p:ph type="ctrTitle"/>
          </p:nvPr>
        </p:nvSpPr>
        <p:spPr>
          <a:xfrm>
            <a:off x="323850" y="624975"/>
            <a:ext cx="11538000" cy="8847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Thank you for your attention!</a:t>
            </a:r>
            <a:endParaRPr>
              <a:solidFill>
                <a:srgbClr val="000000"/>
              </a:solidFill>
            </a:endParaRPr>
          </a:p>
        </p:txBody>
      </p:sp>
      <p:grpSp>
        <p:nvGrpSpPr>
          <p:cNvPr id="853" name="Google Shape;853;p48"/>
          <p:cNvGrpSpPr/>
          <p:nvPr/>
        </p:nvGrpSpPr>
        <p:grpSpPr>
          <a:xfrm>
            <a:off x="144463" y="152401"/>
            <a:ext cx="11897959" cy="612694"/>
            <a:chOff x="144463" y="152401"/>
            <a:chExt cx="11897959" cy="612694"/>
          </a:xfrm>
        </p:grpSpPr>
        <p:sp>
          <p:nvSpPr>
            <p:cNvPr id="854" name="Google Shape;854;p48"/>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5" name="Google Shape;855;p48"/>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6" name="Google Shape;856;p48"/>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857" name="Google Shape;857;p48"/>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858" name="Google Shape;858;p48"/>
          <p:cNvSpPr txBox="1"/>
          <p:nvPr/>
        </p:nvSpPr>
        <p:spPr>
          <a:xfrm>
            <a:off x="334750" y="1809500"/>
            <a:ext cx="3890400" cy="4596000"/>
          </a:xfrm>
          <a:prstGeom prst="rect">
            <a:avLst/>
          </a:prstGeom>
          <a:solidFill>
            <a:srgbClr val="FFFFFF">
              <a:alpha val="70380"/>
            </a:srgbClr>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434343"/>
                </a:solidFill>
              </a:rPr>
              <a:t>Strategic Management Course</a:t>
            </a:r>
            <a:endParaRPr sz="1800">
              <a:solidFill>
                <a:srgbClr val="434343"/>
              </a:solidFill>
            </a:endParaRPr>
          </a:p>
          <a:p>
            <a:pPr indent="0" lvl="0" marL="0" rtl="0" algn="l">
              <a:lnSpc>
                <a:spcPct val="150000"/>
              </a:lnSpc>
              <a:spcBef>
                <a:spcPts val="0"/>
              </a:spcBef>
              <a:spcAft>
                <a:spcPts val="0"/>
              </a:spcAft>
              <a:buNone/>
            </a:pPr>
            <a:r>
              <a:rPr lang="en-GB" sz="1800">
                <a:solidFill>
                  <a:srgbClr val="434343"/>
                </a:solidFill>
              </a:rPr>
              <a:t>Case Study: Aldi</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Clr>
                <a:schemeClr val="accent1"/>
              </a:buClr>
              <a:buFont typeface="Noto Sans Symbols"/>
              <a:buNone/>
            </a:pPr>
            <a:r>
              <a:rPr lang="en-GB" sz="1600">
                <a:solidFill>
                  <a:srgbClr val="434343"/>
                </a:solidFill>
              </a:rPr>
              <a:t>Group A2:</a:t>
            </a:r>
            <a:br>
              <a:rPr lang="en-GB" sz="1600">
                <a:solidFill>
                  <a:srgbClr val="434343"/>
                </a:solidFill>
              </a:rPr>
            </a:br>
            <a:r>
              <a:rPr lang="en-GB" sz="1600">
                <a:solidFill>
                  <a:srgbClr val="434343"/>
                </a:solidFill>
              </a:rPr>
              <a:t>Li, Xiang</a:t>
            </a:r>
            <a:br>
              <a:rPr lang="en-GB" sz="1600">
                <a:solidFill>
                  <a:srgbClr val="434343"/>
                </a:solidFill>
              </a:rPr>
            </a:br>
            <a:r>
              <a:rPr lang="en-GB" sz="1600">
                <a:solidFill>
                  <a:srgbClr val="434343"/>
                </a:solidFill>
              </a:rPr>
              <a:t>Tseng, Thomas</a:t>
            </a:r>
            <a:br>
              <a:rPr lang="en-GB" sz="1600">
                <a:solidFill>
                  <a:srgbClr val="434343"/>
                </a:solidFill>
              </a:rPr>
            </a:br>
            <a:r>
              <a:rPr lang="en-GB" sz="1600">
                <a:solidFill>
                  <a:srgbClr val="434343"/>
                </a:solidFill>
              </a:rPr>
              <a:t>Xu, Hong</a:t>
            </a:r>
            <a:br>
              <a:rPr lang="en-GB" sz="1600">
                <a:solidFill>
                  <a:srgbClr val="434343"/>
                </a:solidFill>
              </a:rPr>
            </a:br>
            <a:r>
              <a:rPr lang="en-GB" sz="1600">
                <a:solidFill>
                  <a:srgbClr val="434343"/>
                </a:solidFill>
              </a:rPr>
              <a:t>Yang, Xingyu</a:t>
            </a:r>
            <a:br>
              <a:rPr lang="en-GB" sz="1600">
                <a:solidFill>
                  <a:srgbClr val="434343"/>
                </a:solidFill>
              </a:rPr>
            </a:br>
            <a:r>
              <a:rPr lang="en-GB" sz="1600">
                <a:solidFill>
                  <a:srgbClr val="434343"/>
                </a:solidFill>
              </a:rPr>
              <a:t>Yang, Xuechun</a:t>
            </a:r>
            <a:endParaRPr sz="1600">
              <a:solidFill>
                <a:srgbClr val="434343"/>
              </a:solidFill>
            </a:endParaRPr>
          </a:p>
          <a:p>
            <a:pPr indent="0" lvl="0" marL="0" rtl="0" algn="l">
              <a:lnSpc>
                <a:spcPct val="150000"/>
              </a:lnSpc>
              <a:spcBef>
                <a:spcPts val="0"/>
              </a:spcBef>
              <a:spcAft>
                <a:spcPts val="0"/>
              </a:spcAft>
              <a:buNone/>
            </a:pPr>
            <a:r>
              <a:t/>
            </a:r>
            <a:endParaRPr>
              <a:solidFill>
                <a:srgbClr val="434343"/>
              </a:solidFill>
            </a:endParaRPr>
          </a:p>
          <a:p>
            <a:pPr indent="0" lvl="0" marL="0" rtl="0" algn="l">
              <a:lnSpc>
                <a:spcPct val="150000"/>
              </a:lnSpc>
              <a:spcBef>
                <a:spcPts val="0"/>
              </a:spcBef>
              <a:spcAft>
                <a:spcPts val="0"/>
              </a:spcAft>
              <a:buNone/>
            </a:pPr>
            <a:r>
              <a:rPr lang="en-GB">
                <a:solidFill>
                  <a:srgbClr val="434343"/>
                </a:solidFill>
              </a:rPr>
              <a:t>30th Oct 2017</a:t>
            </a:r>
            <a:endParaRPr>
              <a:solidFill>
                <a:srgbClr val="434343"/>
              </a:solidFill>
            </a:endParaRPr>
          </a:p>
          <a:p>
            <a:pPr indent="0" lvl="0" marL="0" rtl="0" algn="l">
              <a:lnSpc>
                <a:spcPct val="150000"/>
              </a:lnSpc>
              <a:spcBef>
                <a:spcPts val="0"/>
              </a:spcBef>
              <a:spcAft>
                <a:spcPts val="0"/>
              </a:spcAft>
              <a:buNone/>
            </a:pPr>
            <a:r>
              <a:rPr lang="en-GB">
                <a:solidFill>
                  <a:srgbClr val="434343"/>
                </a:solidFill>
              </a:rPr>
              <a:t>Zurich, Switzerland</a:t>
            </a:r>
            <a:endParaRPr>
              <a:solidFill>
                <a:srgbClr val="434343"/>
              </a:solidFill>
            </a:endParaRPr>
          </a:p>
          <a:p>
            <a:pPr indent="0" lvl="0" marL="0" rtl="0" algn="l">
              <a:spcBef>
                <a:spcPts val="0"/>
              </a:spcBef>
              <a:spcAft>
                <a:spcPts val="0"/>
              </a:spcAft>
              <a:buNone/>
            </a:pPr>
            <a:r>
              <a:t/>
            </a:r>
            <a:endParaRPr>
              <a:solidFill>
                <a:srgbClr val="434343"/>
              </a:solidFill>
            </a:endParaRPr>
          </a:p>
        </p:txBody>
      </p:sp>
      <p:pic>
        <p:nvPicPr>
          <p:cNvPr id="859" name="Google Shape;859;p48"/>
          <p:cNvPicPr preferRelativeResize="0"/>
          <p:nvPr/>
        </p:nvPicPr>
        <p:blipFill>
          <a:blip r:embed="rId5">
            <a:alphaModFix/>
          </a:blip>
          <a:stretch>
            <a:fillRect/>
          </a:stretch>
        </p:blipFill>
        <p:spPr>
          <a:xfrm flipH="1">
            <a:off x="2263796" y="4549925"/>
            <a:ext cx="1969750" cy="1969750"/>
          </a:xfrm>
          <a:prstGeom prst="rect">
            <a:avLst/>
          </a:prstGeom>
          <a:noFill/>
          <a:ln>
            <a:noFill/>
          </a:ln>
        </p:spPr>
      </p:pic>
      <p:pic>
        <p:nvPicPr>
          <p:cNvPr id="860" name="Google Shape;860;p48"/>
          <p:cNvPicPr preferRelativeResize="0"/>
          <p:nvPr/>
        </p:nvPicPr>
        <p:blipFill>
          <a:blip r:embed="rId6">
            <a:alphaModFix/>
          </a:blip>
          <a:stretch>
            <a:fillRect/>
          </a:stretch>
        </p:blipFill>
        <p:spPr>
          <a:xfrm>
            <a:off x="4319700" y="2639269"/>
            <a:ext cx="3337576" cy="33375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id="865" name="Google Shape;865;p49"/>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866" name="Google Shape;866;p49"/>
          <p:cNvSpPr txBox="1"/>
          <p:nvPr>
            <p:ph type="ctrTitle"/>
          </p:nvPr>
        </p:nvSpPr>
        <p:spPr>
          <a:xfrm>
            <a:off x="323850" y="624975"/>
            <a:ext cx="11538000" cy="8847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Appendix </a:t>
            </a:r>
            <a:endParaRPr b="1" i="0" sz="2800" u="none" cap="none" strike="noStrike">
              <a:solidFill>
                <a:srgbClr val="000000"/>
              </a:solidFill>
              <a:latin typeface="Arial"/>
              <a:ea typeface="Arial"/>
              <a:cs typeface="Arial"/>
              <a:sym typeface="Arial"/>
            </a:endParaRPr>
          </a:p>
        </p:txBody>
      </p:sp>
      <p:grpSp>
        <p:nvGrpSpPr>
          <p:cNvPr id="867" name="Google Shape;867;p49"/>
          <p:cNvGrpSpPr/>
          <p:nvPr/>
        </p:nvGrpSpPr>
        <p:grpSpPr>
          <a:xfrm>
            <a:off x="144463" y="152401"/>
            <a:ext cx="11897959" cy="612694"/>
            <a:chOff x="144463" y="152401"/>
            <a:chExt cx="11897959" cy="612694"/>
          </a:xfrm>
        </p:grpSpPr>
        <p:sp>
          <p:nvSpPr>
            <p:cNvPr id="868" name="Google Shape;868;p49"/>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49"/>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49"/>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871" name="Google Shape;871;p49"/>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14"/>
          <p:cNvPicPr preferRelativeResize="0"/>
          <p:nvPr>
            <p:ph idx="2" type="pic"/>
          </p:nvPr>
        </p:nvPicPr>
        <p:blipFill rotWithShape="1">
          <a:blip r:embed="rId3">
            <a:alphaModFix/>
          </a:blip>
          <a:srcRect b="0" l="0" r="0" t="9"/>
          <a:stretch/>
        </p:blipFill>
        <p:spPr>
          <a:xfrm>
            <a:off x="1" y="0"/>
            <a:ext cx="12187200" cy="6858000"/>
          </a:xfrm>
          <a:prstGeom prst="rect">
            <a:avLst/>
          </a:prstGeom>
          <a:noFill/>
          <a:ln>
            <a:noFill/>
          </a:ln>
        </p:spPr>
      </p:pic>
      <p:sp>
        <p:nvSpPr>
          <p:cNvPr id="162" name="Google Shape;162;p14"/>
          <p:cNvSpPr txBox="1"/>
          <p:nvPr>
            <p:ph type="ctrTitle"/>
          </p:nvPr>
        </p:nvSpPr>
        <p:spPr>
          <a:xfrm>
            <a:off x="323850" y="612700"/>
            <a:ext cx="11538000" cy="839400"/>
          </a:xfrm>
          <a:prstGeom prst="rect">
            <a:avLst/>
          </a:prstGeom>
          <a:solidFill>
            <a:schemeClr val="lt1"/>
          </a:solidFill>
          <a:ln>
            <a:noFill/>
          </a:ln>
        </p:spPr>
        <p:txBody>
          <a:bodyPr anchorCtr="0" anchor="ctr" bIns="0" lIns="144000" spcFirstLastPara="1" rIns="144000" wrap="square" tIns="0">
            <a:noAutofit/>
          </a:bodyPr>
          <a:lstStyle/>
          <a:p>
            <a:pPr indent="0" lvl="0" marL="0" marR="0" rtl="0" algn="l">
              <a:lnSpc>
                <a:spcPct val="100000"/>
              </a:lnSpc>
              <a:spcBef>
                <a:spcPts val="0"/>
              </a:spcBef>
              <a:spcAft>
                <a:spcPts val="0"/>
              </a:spcAft>
              <a:buClr>
                <a:schemeClr val="dk1"/>
              </a:buClr>
              <a:buFont typeface="Arial"/>
              <a:buNone/>
            </a:pPr>
            <a:r>
              <a:rPr lang="en-GB">
                <a:solidFill>
                  <a:srgbClr val="000000"/>
                </a:solidFill>
              </a:rPr>
              <a:t>Retail Industry Analysis</a:t>
            </a:r>
            <a:endParaRPr b="1" i="0" sz="2800" u="none" cap="none" strike="noStrike">
              <a:solidFill>
                <a:srgbClr val="000000"/>
              </a:solidFill>
              <a:latin typeface="Arial"/>
              <a:ea typeface="Arial"/>
              <a:cs typeface="Arial"/>
              <a:sym typeface="Arial"/>
            </a:endParaRPr>
          </a:p>
        </p:txBody>
      </p:sp>
      <p:grpSp>
        <p:nvGrpSpPr>
          <p:cNvPr id="163" name="Google Shape;163;p14"/>
          <p:cNvGrpSpPr/>
          <p:nvPr/>
        </p:nvGrpSpPr>
        <p:grpSpPr>
          <a:xfrm>
            <a:off x="144463" y="152401"/>
            <a:ext cx="11897959" cy="612694"/>
            <a:chOff x="144463" y="152401"/>
            <a:chExt cx="11897959" cy="612694"/>
          </a:xfrm>
        </p:grpSpPr>
        <p:sp>
          <p:nvSpPr>
            <p:cNvPr id="164" name="Google Shape;164;p14"/>
            <p:cNvSpPr/>
            <p:nvPr/>
          </p:nvSpPr>
          <p:spPr>
            <a:xfrm>
              <a:off x="144463" y="152401"/>
              <a:ext cx="11896800"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14"/>
            <p:cNvSpPr/>
            <p:nvPr/>
          </p:nvSpPr>
          <p:spPr>
            <a:xfrm>
              <a:off x="144463" y="597695"/>
              <a:ext cx="1863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14"/>
            <p:cNvSpPr/>
            <p:nvPr/>
          </p:nvSpPr>
          <p:spPr>
            <a:xfrm>
              <a:off x="11855222" y="597694"/>
              <a:ext cx="187200" cy="1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167" name="Google Shape;167;p14"/>
          <p:cNvPicPr preferRelativeResize="0"/>
          <p:nvPr/>
        </p:nvPicPr>
        <p:blipFill rotWithShape="1">
          <a:blip r:embed="rId4">
            <a:alphaModFix/>
          </a:blip>
          <a:srcRect b="0" l="0" r="0" t="0"/>
          <a:stretch/>
        </p:blipFill>
        <p:spPr>
          <a:xfrm>
            <a:off x="324000" y="306000"/>
            <a:ext cx="961352" cy="158384"/>
          </a:xfrm>
          <a:prstGeom prst="rect">
            <a:avLst/>
          </a:prstGeom>
          <a:noFill/>
          <a:ln>
            <a:noFill/>
          </a:ln>
        </p:spPr>
      </p:pic>
      <p:sp>
        <p:nvSpPr>
          <p:cNvPr id="168" name="Google Shape;168;p14"/>
          <p:cNvSpPr txBox="1"/>
          <p:nvPr>
            <p:ph idx="4294967295" type="body"/>
          </p:nvPr>
        </p:nvSpPr>
        <p:spPr>
          <a:xfrm>
            <a:off x="400200" y="1691225"/>
            <a:ext cx="5298300" cy="49122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500"/>
              </a:spcBef>
              <a:spcAft>
                <a:spcPts val="0"/>
              </a:spcAft>
              <a:buClr>
                <a:srgbClr val="FFFFFF"/>
              </a:buClr>
              <a:buSzPts val="1800"/>
              <a:buFont typeface="Arial"/>
              <a:buAutoNum type="arabicPeriod"/>
            </a:pPr>
            <a:r>
              <a:rPr b="1" lang="en-GB" sz="1800">
                <a:solidFill>
                  <a:srgbClr val="FFFFFF"/>
                </a:solidFill>
                <a:highlight>
                  <a:srgbClr val="1C4587"/>
                </a:highlight>
              </a:rPr>
              <a:t>Introduction: U.S. Retail Industry   </a:t>
            </a:r>
            <a:endParaRPr b="1" sz="1800">
              <a:solidFill>
                <a:srgbClr val="FFFFFF"/>
              </a:solidFill>
              <a:highlight>
                <a:srgbClr val="1C4587"/>
              </a:highlight>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Grocery Store Industry</a:t>
            </a:r>
            <a:endParaRPr b="1" sz="18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KPIs and key characteristics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Porter's 5 Forces</a:t>
            </a:r>
            <a:endParaRPr sz="1400">
              <a:solidFill>
                <a:srgbClr val="000000"/>
              </a:solidFill>
            </a:endParaRPr>
          </a:p>
          <a:p>
            <a:pPr indent="-317500" lvl="1" marL="914400" rtl="0" algn="l">
              <a:spcBef>
                <a:spcPts val="0"/>
              </a:spcBef>
              <a:spcAft>
                <a:spcPts val="0"/>
              </a:spcAft>
              <a:buClr>
                <a:srgbClr val="000000"/>
              </a:buClr>
              <a:buSzPts val="1400"/>
              <a:buAutoNum type="alphaLcPeriod"/>
            </a:pPr>
            <a:r>
              <a:rPr lang="en-GB" sz="1400">
                <a:solidFill>
                  <a:srgbClr val="000000"/>
                </a:solidFill>
              </a:rPr>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Department Store Industry</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KPIs and key characteristics</a:t>
            </a:r>
            <a:endParaRPr sz="1400"/>
          </a:p>
          <a:p>
            <a:pPr indent="-317500" lvl="1" marL="914400" rtl="0" algn="l">
              <a:spcBef>
                <a:spcPts val="0"/>
              </a:spcBef>
              <a:spcAft>
                <a:spcPts val="0"/>
              </a:spcAft>
              <a:buClr>
                <a:schemeClr val="dk1"/>
              </a:buClr>
              <a:buSzPts val="1400"/>
              <a:buAutoNum type="alphaLcPeriod"/>
            </a:pPr>
            <a:r>
              <a:rPr lang="en-GB" sz="1400"/>
              <a:t>Porter's 5 Forces</a:t>
            </a:r>
            <a:endParaRPr sz="1400"/>
          </a:p>
          <a:p>
            <a:pPr indent="-317500" lvl="1" marL="914400" rtl="0" algn="l">
              <a:spcBef>
                <a:spcPts val="0"/>
              </a:spcBef>
              <a:spcAft>
                <a:spcPts val="0"/>
              </a:spcAft>
              <a:buClr>
                <a:schemeClr val="dk1"/>
              </a:buClr>
              <a:buSzPts val="1400"/>
              <a:buAutoNum type="alphaLcPeriod"/>
            </a:pPr>
            <a:r>
              <a:rPr lang="en-GB" sz="1400"/>
              <a:t>Industry Overview</a:t>
            </a:r>
            <a:endParaRPr sz="14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Comparison Grocery vs. Department Store</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Aldi </a:t>
            </a:r>
            <a:endParaRPr b="1" sz="1800">
              <a:solidFill>
                <a:srgbClr val="000000"/>
              </a:solidFill>
            </a:endParaRPr>
          </a:p>
          <a:p>
            <a:pPr indent="-317500" lvl="1" marL="914400" marR="0" rtl="0" algn="l">
              <a:lnSpc>
                <a:spcPct val="100000"/>
              </a:lnSpc>
              <a:spcBef>
                <a:spcPts val="0"/>
              </a:spcBef>
              <a:spcAft>
                <a:spcPts val="0"/>
              </a:spcAft>
              <a:buClr>
                <a:schemeClr val="dk1"/>
              </a:buClr>
              <a:buSzPts val="1400"/>
              <a:buAutoNum type="alphaLcPeriod"/>
            </a:pPr>
            <a:r>
              <a:rPr lang="en-GB" sz="1400"/>
              <a:t>Aldi in the Grocery Store Industry</a:t>
            </a:r>
            <a:endParaRPr sz="1400"/>
          </a:p>
          <a:p>
            <a:pPr indent="-317500" lvl="1" marL="914400" marR="0" rtl="0" algn="l">
              <a:lnSpc>
                <a:spcPct val="100000"/>
              </a:lnSpc>
              <a:spcBef>
                <a:spcPts val="0"/>
              </a:spcBef>
              <a:spcAft>
                <a:spcPts val="0"/>
              </a:spcAft>
              <a:buClr>
                <a:schemeClr val="dk1"/>
              </a:buClr>
              <a:buSzPts val="1400"/>
              <a:buAutoNum type="alphaLcPeriod"/>
            </a:pPr>
            <a:r>
              <a:rPr lang="en-GB" sz="1400"/>
              <a:t>Aldi SWOT Analysis</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Recommendation</a:t>
            </a:r>
            <a:endParaRPr b="1" sz="1800">
              <a:solidFill>
                <a:srgbClr val="000000"/>
              </a:solidFill>
            </a:endParaRPr>
          </a:p>
          <a:p>
            <a:pPr indent="-317500" lvl="1" marL="914400" rtl="0" algn="l">
              <a:spcBef>
                <a:spcPts val="0"/>
              </a:spcBef>
              <a:spcAft>
                <a:spcPts val="0"/>
              </a:spcAft>
              <a:buClr>
                <a:schemeClr val="dk1"/>
              </a:buClr>
              <a:buSzPts val="1400"/>
              <a:buAutoNum type="alphaLcPeriod"/>
            </a:pPr>
            <a:r>
              <a:rPr lang="en-GB" sz="1400"/>
              <a:t>Strengthen Grocery Store Presence</a:t>
            </a:r>
            <a:endParaRPr sz="1400"/>
          </a:p>
          <a:p>
            <a:pPr indent="-317500" lvl="1" marL="914400" rtl="0" algn="l">
              <a:spcBef>
                <a:spcPts val="0"/>
              </a:spcBef>
              <a:spcAft>
                <a:spcPts val="0"/>
              </a:spcAft>
              <a:buClr>
                <a:schemeClr val="dk1"/>
              </a:buClr>
              <a:buSzPts val="1400"/>
              <a:buAutoNum type="alphaLcPeriod"/>
            </a:pPr>
            <a:r>
              <a:rPr lang="en-GB" sz="1400"/>
              <a:t>Store Location</a:t>
            </a:r>
            <a:endParaRPr sz="1400"/>
          </a:p>
          <a:p>
            <a:pPr indent="-317500" lvl="1" marL="914400" rtl="0" algn="l">
              <a:spcBef>
                <a:spcPts val="0"/>
              </a:spcBef>
              <a:spcAft>
                <a:spcPts val="0"/>
              </a:spcAft>
              <a:buClr>
                <a:schemeClr val="dk1"/>
              </a:buClr>
              <a:buSzPts val="1400"/>
              <a:buAutoNum type="alphaLcPeriod"/>
            </a:pPr>
            <a:r>
              <a:rPr lang="en-GB" sz="1400"/>
              <a:t>Online Presence</a:t>
            </a:r>
            <a:endParaRPr sz="1400"/>
          </a:p>
          <a:p>
            <a:pPr indent="-317500" lvl="1" marL="914400" rtl="0" algn="l">
              <a:spcBef>
                <a:spcPts val="0"/>
              </a:spcBef>
              <a:spcAft>
                <a:spcPts val="0"/>
              </a:spcAft>
              <a:buClr>
                <a:schemeClr val="dk1"/>
              </a:buClr>
              <a:buSzPts val="1400"/>
              <a:buAutoNum type="alphaLcPeriod"/>
            </a:pPr>
            <a:r>
              <a:rPr lang="en-GB" sz="1400"/>
              <a:t>Organic Food Line</a:t>
            </a:r>
            <a:endParaRPr sz="1400"/>
          </a:p>
          <a:p>
            <a:pPr indent="-317500" lvl="1" marL="914400" rtl="0" algn="l">
              <a:spcBef>
                <a:spcPts val="0"/>
              </a:spcBef>
              <a:spcAft>
                <a:spcPts val="0"/>
              </a:spcAft>
              <a:buClr>
                <a:schemeClr val="dk1"/>
              </a:buClr>
              <a:buSzPts val="1400"/>
              <a:buAutoNum type="alphaLcPeriod"/>
            </a:pPr>
            <a:r>
              <a:rPr lang="en-GB" sz="1400"/>
              <a:t>U.S. Customer Behavior</a:t>
            </a:r>
            <a:endParaRPr b="1" sz="1800">
              <a:solidFill>
                <a:srgbClr val="000000"/>
              </a:solidFill>
            </a:endParaRPr>
          </a:p>
          <a:p>
            <a:pPr indent="-342900" lvl="0" marL="457200" rtl="0" algn="l">
              <a:spcBef>
                <a:spcPts val="0"/>
              </a:spcBef>
              <a:spcAft>
                <a:spcPts val="0"/>
              </a:spcAft>
              <a:buClr>
                <a:srgbClr val="000000"/>
              </a:buClr>
              <a:buSzPts val="1800"/>
              <a:buFont typeface="Arial"/>
              <a:buAutoNum type="arabicPeriod"/>
            </a:pPr>
            <a:r>
              <a:rPr b="1" lang="en-GB" sz="1800">
                <a:solidFill>
                  <a:srgbClr val="000000"/>
                </a:solidFill>
              </a:rPr>
              <a:t>Summary</a:t>
            </a:r>
            <a:endParaRPr b="1" sz="1800">
              <a:solidFill>
                <a:srgbClr val="000000"/>
              </a:solidFill>
            </a:endParaRPr>
          </a:p>
        </p:txBody>
      </p:sp>
      <p:pic>
        <p:nvPicPr>
          <p:cNvPr id="169" name="Google Shape;169;p14"/>
          <p:cNvPicPr preferRelativeResize="0"/>
          <p:nvPr/>
        </p:nvPicPr>
        <p:blipFill rotWithShape="1">
          <a:blip r:embed="rId5">
            <a:alphaModFix/>
          </a:blip>
          <a:srcRect b="-4619" l="0" r="2477" t="4620"/>
          <a:stretch/>
        </p:blipFill>
        <p:spPr>
          <a:xfrm>
            <a:off x="9074650" y="632075"/>
            <a:ext cx="2750425" cy="839400"/>
          </a:xfrm>
          <a:prstGeom prst="rect">
            <a:avLst/>
          </a:prstGeom>
          <a:noFill/>
          <a:ln>
            <a:noFill/>
          </a:ln>
        </p:spPr>
      </p:pic>
      <p:sp>
        <p:nvSpPr>
          <p:cNvPr id="170" name="Google Shape;170;p14"/>
          <p:cNvSpPr txBox="1"/>
          <p:nvPr/>
        </p:nvSpPr>
        <p:spPr>
          <a:xfrm>
            <a:off x="8884650" y="1121900"/>
            <a:ext cx="961500" cy="208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50"/>
          <p:cNvSpPr/>
          <p:nvPr/>
        </p:nvSpPr>
        <p:spPr>
          <a:xfrm>
            <a:off x="6323025" y="39906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878" name="Google Shape;878;p50"/>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Industry in the U.S. </a:t>
            </a:r>
            <a:endParaRPr/>
          </a:p>
          <a:p>
            <a:pPr indent="0" lvl="0" marL="0" marR="0" rtl="0" algn="l">
              <a:lnSpc>
                <a:spcPct val="100000"/>
              </a:lnSpc>
              <a:spcBef>
                <a:spcPts val="0"/>
              </a:spcBef>
              <a:spcAft>
                <a:spcPts val="0"/>
              </a:spcAft>
              <a:buClr>
                <a:schemeClr val="dk1"/>
              </a:buClr>
              <a:buFont typeface="Arial"/>
              <a:buNone/>
            </a:pPr>
            <a:r>
              <a:rPr lang="en-GB" sz="1800"/>
              <a:t>Porter’s Five Forces</a:t>
            </a:r>
            <a:endParaRPr sz="1800"/>
          </a:p>
        </p:txBody>
      </p:sp>
      <p:sp>
        <p:nvSpPr>
          <p:cNvPr id="879" name="Google Shape;879;p50"/>
          <p:cNvSpPr/>
          <p:nvPr/>
        </p:nvSpPr>
        <p:spPr>
          <a:xfrm>
            <a:off x="6323025" y="15054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452450" y="1505425"/>
            <a:ext cx="5375700" cy="2318100"/>
          </a:xfrm>
          <a:prstGeom prst="round2DiagRect">
            <a:avLst>
              <a:gd fmla="val 0" name="adj1"/>
              <a:gd fmla="val 0" name="adj2"/>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452450" y="39906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4647451" y="2416875"/>
            <a:ext cx="2903100" cy="29031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Intensity of Competitive Rivalry</a:t>
            </a:r>
            <a:endParaRPr b="1">
              <a:solidFill>
                <a:schemeClr val="lt1"/>
              </a:solidFill>
            </a:endParaRPr>
          </a:p>
          <a:p>
            <a:pPr indent="0" lvl="0" marL="0" rtl="0" algn="ctr">
              <a:spcBef>
                <a:spcPts val="0"/>
              </a:spcBef>
              <a:spcAft>
                <a:spcPts val="0"/>
              </a:spcAft>
              <a:buNone/>
            </a:pPr>
            <a:r>
              <a:rPr lang="en-GB" sz="1200">
                <a:solidFill>
                  <a:srgbClr val="CCCCCC"/>
                </a:solidFill>
              </a:rPr>
              <a:t>e.g. The Kroger.Co</a:t>
            </a:r>
            <a:endParaRPr sz="1200">
              <a:solidFill>
                <a:srgbClr val="CCCCCC"/>
              </a:solidFill>
            </a:endParaRPr>
          </a:p>
          <a:p>
            <a:pPr indent="0" lvl="0" marL="0" rtl="0" algn="ctr">
              <a:spcBef>
                <a:spcPts val="0"/>
              </a:spcBef>
              <a:spcAft>
                <a:spcPts val="0"/>
              </a:spcAft>
              <a:buNone/>
            </a:pPr>
            <a:r>
              <a:rPr lang="en-GB" sz="1200">
                <a:solidFill>
                  <a:srgbClr val="CCCCCC"/>
                </a:solidFill>
              </a:rPr>
              <a:t>Safeway Inc</a:t>
            </a:r>
            <a:endParaRPr sz="1200">
              <a:solidFill>
                <a:srgbClr val="CCCCCC"/>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Clr>
                <a:srgbClr val="000000"/>
              </a:buClr>
              <a:buSzPts val="1100"/>
              <a:buFont typeface="Arial"/>
              <a:buNone/>
            </a:pPr>
            <a:r>
              <a:t/>
            </a:r>
            <a:endParaRPr>
              <a:solidFill>
                <a:schemeClr val="lt1"/>
              </a:solidFill>
            </a:endParaRPr>
          </a:p>
        </p:txBody>
      </p:sp>
      <p:sp>
        <p:nvSpPr>
          <p:cNvPr id="883" name="Google Shape;883;p50"/>
          <p:cNvSpPr txBox="1"/>
          <p:nvPr/>
        </p:nvSpPr>
        <p:spPr>
          <a:xfrm>
            <a:off x="376250" y="14292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Threats of New Entrants</a:t>
            </a:r>
            <a:endParaRPr b="1">
              <a:solidFill>
                <a:schemeClr val="lt1"/>
              </a:solidFill>
            </a:endParaRPr>
          </a:p>
        </p:txBody>
      </p:sp>
      <p:sp>
        <p:nvSpPr>
          <p:cNvPr id="884" name="Google Shape;884;p50"/>
          <p:cNvSpPr txBox="1"/>
          <p:nvPr/>
        </p:nvSpPr>
        <p:spPr>
          <a:xfrm>
            <a:off x="9576525" y="143712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Threats of Substitutes</a:t>
            </a:r>
            <a:endParaRPr b="1">
              <a:solidFill>
                <a:schemeClr val="lt1"/>
              </a:solidFill>
            </a:endParaRPr>
          </a:p>
        </p:txBody>
      </p:sp>
      <p:sp>
        <p:nvSpPr>
          <p:cNvPr id="885" name="Google Shape;885;p50"/>
          <p:cNvSpPr txBox="1"/>
          <p:nvPr/>
        </p:nvSpPr>
        <p:spPr>
          <a:xfrm>
            <a:off x="357950" y="6009400"/>
            <a:ext cx="2903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Suppliers</a:t>
            </a:r>
            <a:endParaRPr b="1">
              <a:solidFill>
                <a:schemeClr val="lt1"/>
              </a:solidFill>
            </a:endParaRPr>
          </a:p>
        </p:txBody>
      </p:sp>
      <p:sp>
        <p:nvSpPr>
          <p:cNvPr id="886" name="Google Shape;886;p50"/>
          <p:cNvSpPr txBox="1"/>
          <p:nvPr/>
        </p:nvSpPr>
        <p:spPr>
          <a:xfrm>
            <a:off x="9096600" y="6009400"/>
            <a:ext cx="267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Bargaining Power of Buyers</a:t>
            </a:r>
            <a:endParaRPr b="1">
              <a:solidFill>
                <a:schemeClr val="lt1"/>
              </a:solidFill>
            </a:endParaRPr>
          </a:p>
        </p:txBody>
      </p:sp>
      <p:sp>
        <p:nvSpPr>
          <p:cNvPr id="887" name="Google Shape;887;p50"/>
          <p:cNvSpPr txBox="1"/>
          <p:nvPr/>
        </p:nvSpPr>
        <p:spPr>
          <a:xfrm>
            <a:off x="4820700" y="3366325"/>
            <a:ext cx="2556600" cy="16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rPr>
              <a:t>Low market concentration.</a:t>
            </a:r>
            <a:endParaRPr sz="1200">
              <a:solidFill>
                <a:schemeClr val="lt1"/>
              </a:solidFill>
            </a:endParaRPr>
          </a:p>
          <a:p>
            <a:pPr indent="0" lvl="0" marL="0" rtl="0" algn="ctr">
              <a:spcBef>
                <a:spcPts val="0"/>
              </a:spcBef>
              <a:spcAft>
                <a:spcPts val="0"/>
              </a:spcAft>
              <a:buClr>
                <a:schemeClr val="dk1"/>
              </a:buClr>
              <a:buSzPts val="1100"/>
              <a:buFont typeface="Arial"/>
              <a:buNone/>
            </a:pPr>
            <a:r>
              <a:rPr lang="en-GB" sz="1200">
                <a:solidFill>
                  <a:schemeClr val="lt1"/>
                </a:solidFill>
              </a:rPr>
              <a:t>Low diversity of competitors.</a:t>
            </a:r>
            <a:endParaRPr sz="1200">
              <a:solidFill>
                <a:schemeClr val="lt1"/>
              </a:solidFill>
            </a:endParaRPr>
          </a:p>
          <a:p>
            <a:pPr indent="0" lvl="0" marL="0" rtl="0" algn="ctr">
              <a:spcBef>
                <a:spcPts val="0"/>
              </a:spcBef>
              <a:spcAft>
                <a:spcPts val="0"/>
              </a:spcAft>
              <a:buNone/>
            </a:pPr>
            <a:r>
              <a:rPr lang="en-GB" sz="1200">
                <a:solidFill>
                  <a:schemeClr val="lt1"/>
                </a:solidFill>
              </a:rPr>
              <a:t>→ FIerce competition</a:t>
            </a:r>
            <a:endParaRPr sz="1200">
              <a:solidFill>
                <a:schemeClr val="lt1"/>
              </a:solidFill>
            </a:endParaRPr>
          </a:p>
          <a:p>
            <a:pPr indent="0" lvl="0" marL="0" rtl="0" algn="ctr">
              <a:spcBef>
                <a:spcPts val="0"/>
              </a:spcBef>
              <a:spcAft>
                <a:spcPts val="0"/>
              </a:spcAft>
              <a:buClr>
                <a:schemeClr val="dk1"/>
              </a:buClr>
              <a:buSzPts val="1100"/>
              <a:buFont typeface="Arial"/>
              <a:buNone/>
            </a:pPr>
            <a:r>
              <a:t/>
            </a:r>
            <a:endParaRPr sz="1200">
              <a:solidFill>
                <a:schemeClr val="lt1"/>
              </a:solidFill>
            </a:endParaRPr>
          </a:p>
          <a:p>
            <a:pPr indent="0" lvl="0" marL="0" rtl="0" algn="ctr">
              <a:spcBef>
                <a:spcPts val="0"/>
              </a:spcBef>
              <a:spcAft>
                <a:spcPts val="0"/>
              </a:spcAft>
              <a:buClr>
                <a:schemeClr val="dk1"/>
              </a:buClr>
              <a:buSzPts val="1100"/>
              <a:buFont typeface="Arial"/>
              <a:buNone/>
            </a:pPr>
            <a:r>
              <a:rPr lang="en-GB" sz="1200">
                <a:solidFill>
                  <a:schemeClr val="lt1"/>
                </a:solidFill>
              </a:rPr>
              <a:t>Homogeneous products.</a:t>
            </a:r>
            <a:endParaRPr sz="1200">
              <a:solidFill>
                <a:schemeClr val="lt1"/>
              </a:solidFill>
            </a:endParaRPr>
          </a:p>
          <a:p>
            <a:pPr indent="0" lvl="0" marL="0" rtl="0" algn="ctr">
              <a:spcBef>
                <a:spcPts val="0"/>
              </a:spcBef>
              <a:spcAft>
                <a:spcPts val="0"/>
              </a:spcAft>
              <a:buClr>
                <a:schemeClr val="dk1"/>
              </a:buClr>
              <a:buSzPts val="1100"/>
              <a:buFont typeface="Arial"/>
              <a:buNone/>
            </a:pPr>
            <a:r>
              <a:rPr lang="en-GB" sz="1200">
                <a:solidFill>
                  <a:schemeClr val="lt1"/>
                </a:solidFill>
              </a:rPr>
              <a:t>Low demand for advertisement.</a:t>
            </a:r>
            <a:endParaRPr sz="1200">
              <a:solidFill>
                <a:schemeClr val="lt1"/>
              </a:solidFill>
            </a:endParaRPr>
          </a:p>
          <a:p>
            <a:pPr indent="0" lvl="0" marL="0" rtl="0" algn="ctr">
              <a:spcBef>
                <a:spcPts val="0"/>
              </a:spcBef>
              <a:spcAft>
                <a:spcPts val="0"/>
              </a:spcAft>
              <a:buNone/>
            </a:pPr>
            <a:r>
              <a:rPr lang="en-GB" sz="1200">
                <a:solidFill>
                  <a:schemeClr val="lt1"/>
                </a:solidFill>
              </a:rPr>
              <a:t>High information transparency.</a:t>
            </a:r>
            <a:endParaRPr sz="1200">
              <a:solidFill>
                <a:schemeClr val="lt1"/>
              </a:solidFill>
            </a:endParaRPr>
          </a:p>
          <a:p>
            <a:pPr indent="0" lvl="0" marL="0" rtl="0" algn="ctr">
              <a:spcBef>
                <a:spcPts val="0"/>
              </a:spcBef>
              <a:spcAft>
                <a:spcPts val="0"/>
              </a:spcAft>
              <a:buNone/>
            </a:pPr>
            <a:r>
              <a:rPr lang="en-GB" sz="1200">
                <a:solidFill>
                  <a:schemeClr val="lt1"/>
                </a:solidFill>
              </a:rPr>
              <a:t>→ Price war</a:t>
            </a:r>
            <a:endParaRPr/>
          </a:p>
        </p:txBody>
      </p:sp>
      <p:sp>
        <p:nvSpPr>
          <p:cNvPr id="888" name="Google Shape;888;p50"/>
          <p:cNvSpPr txBox="1"/>
          <p:nvPr/>
        </p:nvSpPr>
        <p:spPr>
          <a:xfrm>
            <a:off x="928200" y="1961200"/>
            <a:ext cx="3552300" cy="1263600"/>
          </a:xfrm>
          <a:prstGeom prst="rect">
            <a:avLst/>
          </a:prstGeom>
          <a:solidFill>
            <a:srgbClr val="CFE2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Concentration </a:t>
            </a:r>
            <a:endParaRPr sz="1200"/>
          </a:p>
          <a:p>
            <a:pPr indent="0" lvl="0" marL="0" rtl="0" algn="l">
              <a:spcBef>
                <a:spcPts val="0"/>
              </a:spcBef>
              <a:spcAft>
                <a:spcPts val="0"/>
              </a:spcAft>
              <a:buClr>
                <a:schemeClr val="dk1"/>
              </a:buClr>
              <a:buSzPts val="1100"/>
              <a:buFont typeface="Arial"/>
              <a:buNone/>
            </a:pPr>
            <a:r>
              <a:rPr lang="en-GB" sz="1200"/>
              <a:t>Pre-existed relation</a:t>
            </a:r>
            <a:endParaRPr sz="1200"/>
          </a:p>
          <a:p>
            <a:pPr indent="457200" lvl="0" marL="457200" rtl="0" algn="l">
              <a:spcBef>
                <a:spcPts val="0"/>
              </a:spcBef>
              <a:spcAft>
                <a:spcPts val="0"/>
              </a:spcAft>
              <a:buClr>
                <a:schemeClr val="dk1"/>
              </a:buClr>
              <a:buSzPts val="1100"/>
              <a:buFont typeface="Arial"/>
              <a:buNone/>
            </a:pPr>
            <a:r>
              <a:rPr lang="en-GB" sz="1200"/>
              <a:t>Technology Change </a:t>
            </a:r>
            <a:endParaRPr sz="1200"/>
          </a:p>
          <a:p>
            <a:pPr indent="457200" lvl="0" marL="457200" rtl="0" algn="l">
              <a:spcBef>
                <a:spcPts val="0"/>
              </a:spcBef>
              <a:spcAft>
                <a:spcPts val="0"/>
              </a:spcAft>
              <a:buClr>
                <a:schemeClr val="dk1"/>
              </a:buClr>
              <a:buSzPts val="1100"/>
              <a:buFont typeface="Arial"/>
              <a:buNone/>
            </a:pPr>
            <a:r>
              <a:rPr lang="en-GB" sz="1200"/>
              <a:t>Life Cycle Stage(Mature)</a:t>
            </a:r>
            <a:endParaRPr sz="1200"/>
          </a:p>
          <a:p>
            <a:pPr indent="0" lvl="0" marL="1828800" rtl="0" algn="l">
              <a:spcBef>
                <a:spcPts val="0"/>
              </a:spcBef>
              <a:spcAft>
                <a:spcPts val="0"/>
              </a:spcAft>
              <a:buClr>
                <a:schemeClr val="dk1"/>
              </a:buClr>
              <a:buSzPts val="1100"/>
              <a:buFont typeface="Arial"/>
              <a:buNone/>
            </a:pPr>
            <a:r>
              <a:rPr lang="en-GB" sz="1200"/>
              <a:t>Regulation Policy</a:t>
            </a:r>
            <a:endParaRPr sz="1200"/>
          </a:p>
          <a:p>
            <a:pPr indent="0" lvl="0" marL="1828800" rtl="0" algn="l">
              <a:spcBef>
                <a:spcPts val="0"/>
              </a:spcBef>
              <a:spcAft>
                <a:spcPts val="0"/>
              </a:spcAft>
              <a:buClr>
                <a:schemeClr val="dk1"/>
              </a:buClr>
              <a:buSzPts val="1100"/>
              <a:buFont typeface="Arial"/>
              <a:buNone/>
            </a:pPr>
            <a:r>
              <a:rPr lang="en-GB" sz="1200"/>
              <a:t>Capital Requirement</a:t>
            </a:r>
            <a:endParaRPr sz="1200"/>
          </a:p>
        </p:txBody>
      </p:sp>
      <p:sp>
        <p:nvSpPr>
          <p:cNvPr id="889" name="Google Shape;889;p50"/>
          <p:cNvSpPr txBox="1"/>
          <p:nvPr/>
        </p:nvSpPr>
        <p:spPr>
          <a:xfrm>
            <a:off x="7550550" y="1954375"/>
            <a:ext cx="3939600" cy="1263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Internal Substitutes: Organic, Natural foods</a:t>
            </a:r>
            <a:endParaRPr sz="1200"/>
          </a:p>
          <a:p>
            <a:pPr indent="0" lvl="0" marL="0" rtl="0" algn="l">
              <a:spcBef>
                <a:spcPts val="0"/>
              </a:spcBef>
              <a:spcAft>
                <a:spcPts val="0"/>
              </a:spcAft>
              <a:buNone/>
            </a:pPr>
            <a:r>
              <a:rPr lang="en-GB" sz="1200"/>
              <a:t>External Substitutes: Warehouse Clubs, Supercenters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Buyers’ propensity to substitute:</a:t>
            </a:r>
            <a:endParaRPr sz="1200"/>
          </a:p>
          <a:p>
            <a:pPr indent="0" lvl="0" marL="0" rtl="0" algn="l">
              <a:spcBef>
                <a:spcPts val="0"/>
              </a:spcBef>
              <a:spcAft>
                <a:spcPts val="0"/>
              </a:spcAft>
              <a:buNone/>
            </a:pPr>
            <a:r>
              <a:rPr lang="en-GB" sz="1200"/>
              <a:t>Higher per capita disposable income, Stronger concern towards health issue, Lower Switching cost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890" name="Google Shape;890;p50"/>
          <p:cNvSpPr txBox="1"/>
          <p:nvPr/>
        </p:nvSpPr>
        <p:spPr>
          <a:xfrm>
            <a:off x="7588900" y="4228825"/>
            <a:ext cx="3939600" cy="17805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Customers are loyal to Wal-Mart private label because of their great effort in product development, sourcing, technology and new talent.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Food retail consolidation --lower bargaining power of buyers.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Buyer switching costs mainly depend on the transportation fee and time.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891" name="Google Shape;891;p50"/>
          <p:cNvSpPr txBox="1"/>
          <p:nvPr/>
        </p:nvSpPr>
        <p:spPr>
          <a:xfrm>
            <a:off x="631650" y="4228825"/>
            <a:ext cx="3939600" cy="1674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Suppliers switching costs relative to firm switching costs is high due to loss of volume and profitability.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Suppliers concentration to firms concentration ratio is high due to the emerging substitute inputs.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Emerging new distribution channels make suppliers’ bargaining power higher.</a:t>
            </a:r>
            <a:endParaRPr sz="1200">
              <a:solidFill>
                <a:schemeClr val="dk1"/>
              </a:solidFill>
            </a:endParaRPr>
          </a:p>
        </p:txBody>
      </p:sp>
      <p:sp>
        <p:nvSpPr>
          <p:cNvPr id="892" name="Google Shape;892;p50"/>
          <p:cNvSpPr/>
          <p:nvPr/>
        </p:nvSpPr>
        <p:spPr>
          <a:xfrm>
            <a:off x="631650" y="1961200"/>
            <a:ext cx="205800" cy="1192200"/>
          </a:xfrm>
          <a:prstGeom prst="upArrow">
            <a:avLst>
              <a:gd fmla="val 50000" name="adj1"/>
              <a:gd fmla="val 50000" name="adj2"/>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txBox="1"/>
          <p:nvPr/>
        </p:nvSpPr>
        <p:spPr>
          <a:xfrm>
            <a:off x="928200" y="3320200"/>
            <a:ext cx="3552300" cy="459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Barrier to entry is relatively low, but have to face enormous competitors followed</a:t>
            </a:r>
            <a:endParaRPr sz="1200"/>
          </a:p>
        </p:txBody>
      </p:sp>
      <p:sp>
        <p:nvSpPr>
          <p:cNvPr id="894" name="Google Shape;894;p50"/>
          <p:cNvSpPr txBox="1"/>
          <p:nvPr/>
        </p:nvSpPr>
        <p:spPr>
          <a:xfrm>
            <a:off x="7550550" y="3320200"/>
            <a:ext cx="3939600" cy="459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Specialized in organic or natural foods and one-stop-shop will become powerful competitors</a:t>
            </a:r>
            <a:endParaRPr sz="1200"/>
          </a:p>
        </p:txBody>
      </p:sp>
      <p:sp>
        <p:nvSpPr>
          <p:cNvPr id="895" name="Google Shape;895;p50"/>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51"/>
          <p:cNvSpPr/>
          <p:nvPr/>
        </p:nvSpPr>
        <p:spPr>
          <a:xfrm>
            <a:off x="452450" y="1505425"/>
            <a:ext cx="5375700" cy="2318100"/>
          </a:xfrm>
          <a:prstGeom prst="round2DiagRect">
            <a:avLst>
              <a:gd fmla="val 0" name="adj1"/>
              <a:gd fmla="val 0" name="adj2"/>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txBox="1"/>
          <p:nvPr/>
        </p:nvSpPr>
        <p:spPr>
          <a:xfrm>
            <a:off x="631650" y="1929175"/>
            <a:ext cx="4416900" cy="1674600"/>
          </a:xfrm>
          <a:prstGeom prst="rect">
            <a:avLst/>
          </a:prstGeom>
          <a:solidFill>
            <a:srgbClr val="CFE2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high entrance barriers:</a:t>
            </a:r>
            <a:endParaRPr b="1" sz="1200"/>
          </a:p>
          <a:p>
            <a:pPr indent="-304800" lvl="0" marL="457200" rtl="0" algn="l">
              <a:lnSpc>
                <a:spcPct val="115000"/>
              </a:lnSpc>
              <a:spcBef>
                <a:spcPts val="0"/>
              </a:spcBef>
              <a:spcAft>
                <a:spcPts val="0"/>
              </a:spcAft>
              <a:buSzPts val="1200"/>
              <a:buChar char="-"/>
            </a:pPr>
            <a:r>
              <a:rPr lang="en-GB" sz="1200"/>
              <a:t>capital requirements: department stores need huge locations and infrastructure. Initial investment is very high</a:t>
            </a:r>
            <a:endParaRPr sz="1200"/>
          </a:p>
          <a:p>
            <a:pPr indent="-304800" lvl="0" marL="457200" rtl="0" algn="l">
              <a:lnSpc>
                <a:spcPct val="115000"/>
              </a:lnSpc>
              <a:spcBef>
                <a:spcPts val="0"/>
              </a:spcBef>
              <a:spcAft>
                <a:spcPts val="0"/>
              </a:spcAft>
              <a:buSzPts val="1200"/>
              <a:buChar char="-"/>
            </a:pPr>
            <a:r>
              <a:rPr lang="en-GB" sz="1200"/>
              <a:t>incumbent advantages (experience, positioning, brand)</a:t>
            </a:r>
            <a:endParaRPr sz="1200"/>
          </a:p>
          <a:p>
            <a:pPr indent="-304800" lvl="0" marL="457200" rtl="0" algn="l">
              <a:lnSpc>
                <a:spcPct val="115000"/>
              </a:lnSpc>
              <a:spcBef>
                <a:spcPts val="0"/>
              </a:spcBef>
              <a:spcAft>
                <a:spcPts val="0"/>
              </a:spcAft>
              <a:buSzPts val="1200"/>
              <a:buChar char="-"/>
            </a:pPr>
            <a:r>
              <a:rPr lang="en-GB" sz="1200"/>
              <a:t>product differentiation: entrants would have to match differentiation of incumbents to be competitive</a:t>
            </a:r>
            <a:endParaRPr sz="1200"/>
          </a:p>
        </p:txBody>
      </p:sp>
      <p:sp>
        <p:nvSpPr>
          <p:cNvPr id="902" name="Google Shape;902;p51"/>
          <p:cNvSpPr/>
          <p:nvPr/>
        </p:nvSpPr>
        <p:spPr>
          <a:xfrm>
            <a:off x="6323025" y="39906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904" name="Google Shape;904;p51"/>
          <p:cNvSpPr txBox="1"/>
          <p:nvPr>
            <p:ph type="title"/>
          </p:nvPr>
        </p:nvSpPr>
        <p:spPr>
          <a:xfrm>
            <a:off x="323850" y="620722"/>
            <a:ext cx="11538000" cy="6834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Department Store Industry</a:t>
            </a:r>
            <a:endParaRPr/>
          </a:p>
          <a:p>
            <a:pPr indent="0" lvl="0" marL="0" rtl="0" algn="l">
              <a:spcBef>
                <a:spcPts val="0"/>
              </a:spcBef>
              <a:spcAft>
                <a:spcPts val="0"/>
              </a:spcAft>
              <a:buClr>
                <a:schemeClr val="dk1"/>
              </a:buClr>
              <a:buFont typeface="Arial"/>
              <a:buNone/>
            </a:pPr>
            <a:r>
              <a:rPr lang="en-GB" sz="1800"/>
              <a:t>Porter’s Five Forces</a:t>
            </a:r>
            <a:endParaRPr sz="1800"/>
          </a:p>
        </p:txBody>
      </p:sp>
      <p:sp>
        <p:nvSpPr>
          <p:cNvPr id="905" name="Google Shape;905;p51"/>
          <p:cNvSpPr/>
          <p:nvPr/>
        </p:nvSpPr>
        <p:spPr>
          <a:xfrm>
            <a:off x="6323025" y="15054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452450" y="3990625"/>
            <a:ext cx="53757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txBox="1"/>
          <p:nvPr/>
        </p:nvSpPr>
        <p:spPr>
          <a:xfrm>
            <a:off x="376250" y="14292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rPr>
              <a:t>Threats of New Entrants</a:t>
            </a:r>
            <a:endParaRPr b="1" sz="1300">
              <a:solidFill>
                <a:schemeClr val="lt1"/>
              </a:solidFill>
            </a:endParaRPr>
          </a:p>
        </p:txBody>
      </p:sp>
      <p:sp>
        <p:nvSpPr>
          <p:cNvPr id="908" name="Google Shape;908;p51"/>
          <p:cNvSpPr txBox="1"/>
          <p:nvPr/>
        </p:nvSpPr>
        <p:spPr>
          <a:xfrm>
            <a:off x="9576525" y="143712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lt1"/>
                </a:solidFill>
              </a:rPr>
              <a:t>Threats of Substitutes</a:t>
            </a:r>
            <a:endParaRPr b="1" sz="1300">
              <a:solidFill>
                <a:schemeClr val="lt1"/>
              </a:solidFill>
            </a:endParaRPr>
          </a:p>
        </p:txBody>
      </p:sp>
      <p:sp>
        <p:nvSpPr>
          <p:cNvPr id="909" name="Google Shape;909;p51"/>
          <p:cNvSpPr txBox="1"/>
          <p:nvPr/>
        </p:nvSpPr>
        <p:spPr>
          <a:xfrm>
            <a:off x="357950" y="6009400"/>
            <a:ext cx="27387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lt1"/>
                </a:solidFill>
              </a:rPr>
              <a:t>Bargaining Power of Suppliers</a:t>
            </a:r>
            <a:endParaRPr b="1" sz="1300">
              <a:solidFill>
                <a:schemeClr val="lt1"/>
              </a:solidFill>
            </a:endParaRPr>
          </a:p>
        </p:txBody>
      </p:sp>
      <p:sp>
        <p:nvSpPr>
          <p:cNvPr id="910" name="Google Shape;910;p51"/>
          <p:cNvSpPr txBox="1"/>
          <p:nvPr/>
        </p:nvSpPr>
        <p:spPr>
          <a:xfrm>
            <a:off x="9273475" y="6009400"/>
            <a:ext cx="25017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lt1"/>
                </a:solidFill>
              </a:rPr>
              <a:t>Bargaining Power of Buyers</a:t>
            </a:r>
            <a:endParaRPr b="1" sz="1300">
              <a:solidFill>
                <a:schemeClr val="lt1"/>
              </a:solidFill>
            </a:endParaRPr>
          </a:p>
        </p:txBody>
      </p:sp>
      <p:sp>
        <p:nvSpPr>
          <p:cNvPr id="911" name="Google Shape;911;p51"/>
          <p:cNvSpPr txBox="1"/>
          <p:nvPr/>
        </p:nvSpPr>
        <p:spPr>
          <a:xfrm>
            <a:off x="7550550" y="1954375"/>
            <a:ext cx="3939600" cy="16815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GB"/>
              <a:t>online shopping (low switching costs, attractive price-performance trade-off)</a:t>
            </a:r>
            <a:endParaRPr/>
          </a:p>
          <a:p>
            <a:pPr indent="-317500" lvl="0" marL="457200" rtl="0" algn="l">
              <a:lnSpc>
                <a:spcPct val="150000"/>
              </a:lnSpc>
              <a:spcBef>
                <a:spcPts val="0"/>
              </a:spcBef>
              <a:spcAft>
                <a:spcPts val="0"/>
              </a:spcAft>
              <a:buSzPts val="1400"/>
              <a:buChar char="-"/>
            </a:pPr>
            <a:r>
              <a:rPr lang="en-GB"/>
              <a:t>Supercenters include all departments of department stores with additional advantage of groceries</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912" name="Google Shape;912;p51"/>
          <p:cNvSpPr txBox="1"/>
          <p:nvPr/>
        </p:nvSpPr>
        <p:spPr>
          <a:xfrm>
            <a:off x="7588900" y="4228825"/>
            <a:ext cx="3939600" cy="17805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chemeClr val="dk1"/>
                </a:solidFill>
              </a:rPr>
              <a:t>- buyers have low switching costs to online shopping or supercenters</a:t>
            </a:r>
            <a:br>
              <a:rPr lang="en-GB">
                <a:solidFill>
                  <a:schemeClr val="dk1"/>
                </a:solidFill>
              </a:rPr>
            </a:br>
            <a:r>
              <a:rPr lang="en-GB">
                <a:solidFill>
                  <a:schemeClr val="dk1"/>
                </a:solidFill>
              </a:rPr>
              <a:t>- trend: become more price sensitive due to crisis (groceries represent bigger slice of income)</a:t>
            </a:r>
            <a:endParaRPr>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913" name="Google Shape;913;p51"/>
          <p:cNvSpPr txBox="1"/>
          <p:nvPr/>
        </p:nvSpPr>
        <p:spPr>
          <a:xfrm>
            <a:off x="631650" y="4228825"/>
            <a:ext cx="3939600" cy="16746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many players are leaving, power of suppliers increases, making deals with fair prices harder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914" name="Google Shape;914;p51"/>
          <p:cNvSpPr/>
          <p:nvPr/>
        </p:nvSpPr>
        <p:spPr>
          <a:xfrm>
            <a:off x="4647451" y="2416875"/>
            <a:ext cx="2903100" cy="29031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Intensity of Competitive Rivalry</a:t>
            </a:r>
            <a:endParaRPr b="1">
              <a:solidFill>
                <a:srgbClr val="FFFFFF"/>
              </a:solidFill>
            </a:endParaRPr>
          </a:p>
          <a:p>
            <a:pPr indent="0" lvl="0" marL="0" rtl="0" algn="ctr">
              <a:spcBef>
                <a:spcPts val="0"/>
              </a:spcBef>
              <a:spcAft>
                <a:spcPts val="0"/>
              </a:spcAft>
              <a:buNone/>
            </a:pPr>
            <a:r>
              <a:rPr lang="en-GB" sz="1200">
                <a:solidFill>
                  <a:srgbClr val="FFFFFF"/>
                </a:solidFill>
              </a:rPr>
              <a:t>e.g. Walmart,</a:t>
            </a:r>
            <a:br>
              <a:rPr lang="en-GB" sz="1200">
                <a:solidFill>
                  <a:srgbClr val="FFFFFF"/>
                </a:solidFill>
              </a:rPr>
            </a:br>
            <a:r>
              <a:rPr lang="en-GB" sz="1200">
                <a:solidFill>
                  <a:srgbClr val="FFFFFF"/>
                </a:solidFill>
              </a:rPr>
              <a:t>Sears, JC Penney</a:t>
            </a:r>
            <a:endParaRPr sz="1200">
              <a:solidFill>
                <a:srgbClr val="FFFFFF"/>
              </a:solidFill>
            </a:endParaRPr>
          </a:p>
          <a:p>
            <a:pPr indent="0" lvl="0" marL="0" rtl="0" algn="ctr">
              <a:spcBef>
                <a:spcPts val="0"/>
              </a:spcBef>
              <a:spcAft>
                <a:spcPts val="0"/>
              </a:spcAft>
              <a:buNone/>
            </a:pPr>
            <a:r>
              <a:rPr lang="en-GB">
                <a:solidFill>
                  <a:srgbClr val="FFFFFF"/>
                </a:solidFill>
              </a:rPr>
              <a:t>price pressure since:</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high fixed costs</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low switching costs</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rivals are big players</a:t>
            </a:r>
            <a:endParaRPr>
              <a:solidFill>
                <a:srgbClr val="FFFFFF"/>
              </a:solidFill>
            </a:endParaRPr>
          </a:p>
        </p:txBody>
      </p:sp>
      <p:sp>
        <p:nvSpPr>
          <p:cNvPr id="915" name="Google Shape;915;p51"/>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52"/>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921" name="Google Shape;921;p52"/>
          <p:cNvSpPr txBox="1"/>
          <p:nvPr>
            <p:ph type="title"/>
          </p:nvPr>
        </p:nvSpPr>
        <p:spPr>
          <a:xfrm>
            <a:off x="323850" y="6969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Grocery Industry </a:t>
            </a:r>
            <a:endParaRPr/>
          </a:p>
          <a:p>
            <a:pPr indent="0" lvl="0" marL="0" marR="0" rtl="0" algn="l">
              <a:lnSpc>
                <a:spcPct val="100000"/>
              </a:lnSpc>
              <a:spcBef>
                <a:spcPts val="0"/>
              </a:spcBef>
              <a:spcAft>
                <a:spcPts val="0"/>
              </a:spcAft>
              <a:buClr>
                <a:schemeClr val="dk1"/>
              </a:buClr>
              <a:buFont typeface="Arial"/>
              <a:buNone/>
            </a:pPr>
            <a:r>
              <a:rPr lang="en-GB" sz="1800"/>
              <a:t>Summary</a:t>
            </a:r>
            <a:endParaRPr sz="1800"/>
          </a:p>
          <a:p>
            <a:pPr indent="0" lvl="0" marL="0" marR="0" rtl="0" algn="l">
              <a:lnSpc>
                <a:spcPct val="100000"/>
              </a:lnSpc>
              <a:spcBef>
                <a:spcPts val="0"/>
              </a:spcBef>
              <a:spcAft>
                <a:spcPts val="0"/>
              </a:spcAft>
              <a:buClr>
                <a:schemeClr val="dk1"/>
              </a:buClr>
              <a:buFont typeface="Arial"/>
              <a:buNone/>
            </a:pPr>
            <a:r>
              <a:t/>
            </a:r>
            <a:endParaRPr sz="1800"/>
          </a:p>
        </p:txBody>
      </p:sp>
      <p:sp>
        <p:nvSpPr>
          <p:cNvPr id="922" name="Google Shape;922;p52"/>
          <p:cNvSpPr txBox="1"/>
          <p:nvPr/>
        </p:nvSpPr>
        <p:spPr>
          <a:xfrm>
            <a:off x="547500" y="2075875"/>
            <a:ext cx="13974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Key features</a:t>
            </a:r>
            <a:endParaRPr b="1">
              <a:solidFill>
                <a:srgbClr val="FFFFFF"/>
              </a:solidFill>
            </a:endParaRPr>
          </a:p>
        </p:txBody>
      </p:sp>
      <p:sp>
        <p:nvSpPr>
          <p:cNvPr id="923" name="Google Shape;923;p52"/>
          <p:cNvSpPr txBox="1"/>
          <p:nvPr/>
        </p:nvSpPr>
        <p:spPr>
          <a:xfrm>
            <a:off x="547500" y="3593350"/>
            <a:ext cx="13974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O</a:t>
            </a:r>
            <a:r>
              <a:rPr b="1" lang="en-GB">
                <a:solidFill>
                  <a:srgbClr val="FFFFFF"/>
                </a:solidFill>
              </a:rPr>
              <a:t>pportunity</a:t>
            </a:r>
            <a:endParaRPr b="1">
              <a:solidFill>
                <a:srgbClr val="FFFFFF"/>
              </a:solidFill>
            </a:endParaRPr>
          </a:p>
        </p:txBody>
      </p:sp>
      <p:sp>
        <p:nvSpPr>
          <p:cNvPr id="924" name="Google Shape;924;p52"/>
          <p:cNvSpPr txBox="1"/>
          <p:nvPr/>
        </p:nvSpPr>
        <p:spPr>
          <a:xfrm>
            <a:off x="547500" y="5146975"/>
            <a:ext cx="1397400" cy="4599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Threats</a:t>
            </a:r>
            <a:endParaRPr b="1">
              <a:solidFill>
                <a:srgbClr val="FFFFFF"/>
              </a:solidFill>
            </a:endParaRPr>
          </a:p>
        </p:txBody>
      </p:sp>
      <p:sp>
        <p:nvSpPr>
          <p:cNvPr id="925" name="Google Shape;925;p52"/>
          <p:cNvSpPr txBox="1"/>
          <p:nvPr/>
        </p:nvSpPr>
        <p:spPr>
          <a:xfrm>
            <a:off x="3846825" y="1592725"/>
            <a:ext cx="7881000" cy="1426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t>  ✤  Mature industry ←→</a:t>
            </a:r>
            <a:r>
              <a:rPr lang="en-GB" sz="1600"/>
              <a:t> Economies of Scale ←→ M&amp;A activities</a:t>
            </a:r>
            <a:endParaRPr sz="1600"/>
          </a:p>
          <a:p>
            <a:pPr indent="0" lvl="0" marL="0" rtl="0" algn="l">
              <a:spcBef>
                <a:spcPts val="0"/>
              </a:spcBef>
              <a:spcAft>
                <a:spcPts val="0"/>
              </a:spcAft>
              <a:buNone/>
            </a:pPr>
            <a:r>
              <a:rPr lang="en-GB" sz="1600"/>
              <a:t>  </a:t>
            </a:r>
            <a:r>
              <a:rPr lang="en-GB" sz="1600">
                <a:solidFill>
                  <a:schemeClr val="dk1"/>
                </a:solidFill>
              </a:rPr>
              <a:t>✤  </a:t>
            </a:r>
            <a:r>
              <a:rPr lang="en-GB" sz="1600"/>
              <a:t>$600 B market  ←→ Steady growth around 1% </a:t>
            </a:r>
            <a:endParaRPr sz="1600"/>
          </a:p>
          <a:p>
            <a:pPr indent="0" lvl="0" marL="0" rtl="0" algn="l">
              <a:spcBef>
                <a:spcPts val="0"/>
              </a:spcBef>
              <a:spcAft>
                <a:spcPts val="0"/>
              </a:spcAft>
              <a:buNone/>
            </a:pPr>
            <a:r>
              <a:rPr lang="en-GB" sz="1600"/>
              <a:t>  </a:t>
            </a:r>
            <a:r>
              <a:rPr lang="en-GB" sz="1600">
                <a:solidFill>
                  <a:schemeClr val="dk1"/>
                </a:solidFill>
              </a:rPr>
              <a:t>✤  Low profit margin ←→ Stable around 1.5% </a:t>
            </a:r>
            <a:endParaRPr sz="1600">
              <a:solidFill>
                <a:schemeClr val="dk1"/>
              </a:solidFill>
            </a:endParaRPr>
          </a:p>
          <a:p>
            <a:pPr indent="0" lvl="0" marL="0" rtl="0" algn="l">
              <a:spcBef>
                <a:spcPts val="0"/>
              </a:spcBef>
              <a:spcAft>
                <a:spcPts val="0"/>
              </a:spcAft>
              <a:buNone/>
            </a:pPr>
            <a:r>
              <a:rPr lang="en-GB" sz="1600">
                <a:solidFill>
                  <a:schemeClr val="dk1"/>
                </a:solidFill>
              </a:rPr>
              <a:t>  ✤  Pre-existed trust and loyalty between suppliers and stores</a:t>
            </a:r>
            <a:endParaRPr sz="1600">
              <a:solidFill>
                <a:schemeClr val="dk1"/>
              </a:solidFill>
            </a:endParaRPr>
          </a:p>
          <a:p>
            <a:pPr indent="0" lvl="0" marL="0" rtl="0" algn="l">
              <a:spcBef>
                <a:spcPts val="0"/>
              </a:spcBef>
              <a:spcAft>
                <a:spcPts val="0"/>
              </a:spcAft>
              <a:buNone/>
            </a:pPr>
            <a:r>
              <a:rPr lang="en-GB" sz="1600">
                <a:solidFill>
                  <a:schemeClr val="dk1"/>
                </a:solidFill>
              </a:rPr>
              <a:t>  ✤  Low entry requirement but hard to compete with key players</a:t>
            </a:r>
            <a:endParaRPr sz="1600">
              <a:solidFill>
                <a:schemeClr val="dk1"/>
              </a:solidFill>
            </a:endParaRPr>
          </a:p>
        </p:txBody>
      </p:sp>
      <p:sp>
        <p:nvSpPr>
          <p:cNvPr id="926" name="Google Shape;926;p52"/>
          <p:cNvSpPr txBox="1"/>
          <p:nvPr/>
        </p:nvSpPr>
        <p:spPr>
          <a:xfrm>
            <a:off x="3846825" y="3128275"/>
            <a:ext cx="7881000" cy="1426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t>  ✿  Specialized in organic and natural foods ←→ higher premium</a:t>
            </a:r>
            <a:endParaRPr sz="1600"/>
          </a:p>
          <a:p>
            <a:pPr indent="0" lvl="0" marL="0" rtl="0" algn="l">
              <a:spcBef>
                <a:spcPts val="0"/>
              </a:spcBef>
              <a:spcAft>
                <a:spcPts val="0"/>
              </a:spcAft>
              <a:buNone/>
            </a:pPr>
            <a:r>
              <a:rPr lang="en-GB" sz="1600"/>
              <a:t>  </a:t>
            </a:r>
            <a:r>
              <a:rPr lang="en-GB" sz="1600">
                <a:solidFill>
                  <a:schemeClr val="dk1"/>
                </a:solidFill>
              </a:rPr>
              <a:t>✿  Investment in promoting private labels ←→ consumers loyalty</a:t>
            </a:r>
            <a:endParaRPr sz="1600">
              <a:solidFill>
                <a:schemeClr val="dk1"/>
              </a:solidFill>
            </a:endParaRPr>
          </a:p>
          <a:p>
            <a:pPr indent="0" lvl="0" marL="0" rtl="0" algn="l">
              <a:spcBef>
                <a:spcPts val="0"/>
              </a:spcBef>
              <a:spcAft>
                <a:spcPts val="0"/>
              </a:spcAft>
              <a:buNone/>
            </a:pPr>
            <a:r>
              <a:rPr lang="en-GB" sz="1600">
                <a:solidFill>
                  <a:schemeClr val="dk1"/>
                </a:solidFill>
              </a:rPr>
              <a:t>  ✿  Investment in online service ←→ changing purchasing method</a:t>
            </a:r>
            <a:endParaRPr sz="1600">
              <a:solidFill>
                <a:schemeClr val="dk1"/>
              </a:solidFill>
            </a:endParaRPr>
          </a:p>
          <a:p>
            <a:pPr indent="0" lvl="0" marL="0" rtl="0" algn="l">
              <a:spcBef>
                <a:spcPts val="0"/>
              </a:spcBef>
              <a:spcAft>
                <a:spcPts val="0"/>
              </a:spcAft>
              <a:buNone/>
            </a:pPr>
            <a:r>
              <a:rPr lang="en-GB" sz="1600">
                <a:solidFill>
                  <a:schemeClr val="dk1"/>
                </a:solidFill>
              </a:rPr>
              <a:t>  ✿  Investment in R&amp;D ←→ technology reduces fixed cost and waiting time </a:t>
            </a:r>
            <a:endParaRPr sz="1600"/>
          </a:p>
        </p:txBody>
      </p:sp>
      <p:sp>
        <p:nvSpPr>
          <p:cNvPr id="927" name="Google Shape;927;p52"/>
          <p:cNvSpPr txBox="1"/>
          <p:nvPr/>
        </p:nvSpPr>
        <p:spPr>
          <a:xfrm>
            <a:off x="3846825" y="4663825"/>
            <a:ext cx="7881000" cy="14262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t>  ✭  Intensifying competition from alternative competitors: warehouse, supercenters</a:t>
            </a:r>
            <a:endParaRPr sz="1600"/>
          </a:p>
          <a:p>
            <a:pPr indent="0" lvl="0" marL="0" rtl="0" algn="l">
              <a:spcBef>
                <a:spcPts val="0"/>
              </a:spcBef>
              <a:spcAft>
                <a:spcPts val="0"/>
              </a:spcAft>
              <a:buNone/>
            </a:pPr>
            <a:r>
              <a:rPr lang="en-GB" sz="1600"/>
              <a:t>  </a:t>
            </a:r>
            <a:r>
              <a:rPr lang="en-GB" sz="1600">
                <a:solidFill>
                  <a:schemeClr val="dk1"/>
                </a:solidFill>
              </a:rPr>
              <a:t>✭  Increasing of a variety of retailers: price wars result in stagnating profitability</a:t>
            </a:r>
            <a:endParaRPr sz="1600">
              <a:solidFill>
                <a:schemeClr val="dk1"/>
              </a:solidFill>
            </a:endParaRPr>
          </a:p>
          <a:p>
            <a:pPr indent="0" lvl="0" marL="0" rtl="0" algn="l">
              <a:spcBef>
                <a:spcPts val="0"/>
              </a:spcBef>
              <a:spcAft>
                <a:spcPts val="0"/>
              </a:spcAft>
              <a:buNone/>
            </a:pPr>
            <a:r>
              <a:rPr lang="en-GB" sz="1600">
                <a:solidFill>
                  <a:schemeClr val="dk1"/>
                </a:solidFill>
              </a:rPr>
              <a:t>  ✭  Harder to negotiate with suppliers due to increase of stores</a:t>
            </a:r>
            <a:endParaRPr sz="1600"/>
          </a:p>
        </p:txBody>
      </p:sp>
      <p:pic>
        <p:nvPicPr>
          <p:cNvPr id="928" name="Google Shape;928;p52"/>
          <p:cNvPicPr preferRelativeResize="0"/>
          <p:nvPr/>
        </p:nvPicPr>
        <p:blipFill>
          <a:blip r:embed="rId3">
            <a:alphaModFix/>
          </a:blip>
          <a:stretch>
            <a:fillRect/>
          </a:stretch>
        </p:blipFill>
        <p:spPr>
          <a:xfrm>
            <a:off x="2442925" y="1852883"/>
            <a:ext cx="905875" cy="905875"/>
          </a:xfrm>
          <a:prstGeom prst="rect">
            <a:avLst/>
          </a:prstGeom>
          <a:noFill/>
          <a:ln>
            <a:noFill/>
          </a:ln>
        </p:spPr>
      </p:pic>
      <p:pic>
        <p:nvPicPr>
          <p:cNvPr id="929" name="Google Shape;929;p52"/>
          <p:cNvPicPr preferRelativeResize="0"/>
          <p:nvPr/>
        </p:nvPicPr>
        <p:blipFill>
          <a:blip r:embed="rId4">
            <a:alphaModFix/>
          </a:blip>
          <a:stretch>
            <a:fillRect/>
          </a:stretch>
        </p:blipFill>
        <p:spPr>
          <a:xfrm>
            <a:off x="2442925" y="3370366"/>
            <a:ext cx="905875" cy="905875"/>
          </a:xfrm>
          <a:prstGeom prst="rect">
            <a:avLst/>
          </a:prstGeom>
          <a:noFill/>
          <a:ln>
            <a:noFill/>
          </a:ln>
        </p:spPr>
      </p:pic>
      <p:pic>
        <p:nvPicPr>
          <p:cNvPr id="930" name="Google Shape;930;p52"/>
          <p:cNvPicPr preferRelativeResize="0"/>
          <p:nvPr/>
        </p:nvPicPr>
        <p:blipFill>
          <a:blip r:embed="rId5">
            <a:alphaModFix/>
          </a:blip>
          <a:stretch>
            <a:fillRect/>
          </a:stretch>
        </p:blipFill>
        <p:spPr>
          <a:xfrm>
            <a:off x="2442925" y="4923978"/>
            <a:ext cx="905875" cy="905875"/>
          </a:xfrm>
          <a:prstGeom prst="rect">
            <a:avLst/>
          </a:prstGeom>
          <a:noFill/>
          <a:ln>
            <a:noFill/>
          </a:ln>
        </p:spPr>
      </p:pic>
      <p:sp>
        <p:nvSpPr>
          <p:cNvPr id="931" name="Google Shape;931;p52"/>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53"/>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937" name="Google Shape;937;p53"/>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marR="0" rtl="0" algn="l">
              <a:lnSpc>
                <a:spcPct val="100000"/>
              </a:lnSpc>
              <a:spcBef>
                <a:spcPts val="0"/>
              </a:spcBef>
              <a:spcAft>
                <a:spcPts val="0"/>
              </a:spcAft>
              <a:buClr>
                <a:schemeClr val="dk1"/>
              </a:buClr>
              <a:buFont typeface="Arial"/>
              <a:buNone/>
            </a:pPr>
            <a:r>
              <a:rPr lang="en-GB"/>
              <a:t>Grocery vs. Department stores</a:t>
            </a:r>
            <a:endParaRPr/>
          </a:p>
          <a:p>
            <a:pPr indent="0" lvl="0" marL="0" marR="0" rtl="0" algn="l">
              <a:lnSpc>
                <a:spcPct val="100000"/>
              </a:lnSpc>
              <a:spcBef>
                <a:spcPts val="0"/>
              </a:spcBef>
              <a:spcAft>
                <a:spcPts val="0"/>
              </a:spcAft>
              <a:buClr>
                <a:schemeClr val="dk1"/>
              </a:buClr>
              <a:buFont typeface="Arial"/>
              <a:buNone/>
            </a:pPr>
            <a:r>
              <a:t/>
            </a:r>
            <a:endParaRPr sz="1800"/>
          </a:p>
        </p:txBody>
      </p:sp>
      <p:graphicFrame>
        <p:nvGraphicFramePr>
          <p:cNvPr id="938" name="Google Shape;938;p53"/>
          <p:cNvGraphicFramePr/>
          <p:nvPr/>
        </p:nvGraphicFramePr>
        <p:xfrm>
          <a:off x="951738" y="1234175"/>
          <a:ext cx="3000000" cy="3000000"/>
        </p:xfrm>
        <a:graphic>
          <a:graphicData uri="http://schemas.openxmlformats.org/drawingml/2006/table">
            <a:tbl>
              <a:tblPr>
                <a:noFill/>
                <a:tableStyleId>{A67A0C39-07DD-4FD7-9DF5-C5B73FB7A16E}</a:tableStyleId>
              </a:tblPr>
              <a:tblGrid>
                <a:gridCol w="2673150"/>
                <a:gridCol w="4181650"/>
                <a:gridCol w="3427400"/>
              </a:tblGrid>
              <a:tr h="381000">
                <a:tc>
                  <a:txBody>
                    <a:bodyPr/>
                    <a:lstStyle/>
                    <a:p>
                      <a:pPr indent="0" lvl="0" marL="0" rtl="0" algn="ctr">
                        <a:spcBef>
                          <a:spcPts val="0"/>
                        </a:spcBef>
                        <a:spcAft>
                          <a:spcPts val="0"/>
                        </a:spcAft>
                        <a:buNone/>
                      </a:pPr>
                      <a:r>
                        <a:rPr b="1" lang="en-GB"/>
                        <a:t>Criteria</a:t>
                      </a:r>
                      <a:endParaRPr b="1"/>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rgbClr val="FFFFFF"/>
                          </a:solidFill>
                        </a:rPr>
                        <a:t>Grocery</a:t>
                      </a:r>
                      <a:endParaRPr b="1">
                        <a:solidFill>
                          <a:srgbClr val="FFFFFF"/>
                        </a:solidFill>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a:solidFill>
                            <a:srgbClr val="FFFFFF"/>
                          </a:solidFill>
                        </a:rPr>
                        <a:t>Department store</a:t>
                      </a:r>
                      <a:endParaRPr b="1">
                        <a:solidFill>
                          <a:srgbClr val="FFFFFF"/>
                        </a:solidFill>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en-GB"/>
                        <a:t>Profitability(profit margin)</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1.5% (2009-14) → &lt;1.5%(2014-19)</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4.1% (2015)</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Annual growth rate</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1.3% (2009-14) → 0.8%(2014-19)</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-4.5% (2015)</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Market share (of retail)</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12.2%</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3.5%</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Life cycle stage</a:t>
                      </a:r>
                      <a:endParaRPr sz="10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Maturity (IVA: +0.6%)</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Decline (IVA: -4.6%)</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Intensity of competitive rivalry</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High → price war</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High</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GB">
                          <a:solidFill>
                            <a:schemeClr val="dk1"/>
                          </a:solidFill>
                        </a:rPr>
                        <a:t>Threats of new entrants</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High → but with low competition power</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Low</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dk1"/>
                          </a:solidFill>
                        </a:rPr>
                        <a:t>Threats of substitute</a:t>
                      </a:r>
                      <a:endParaRPr>
                        <a:solidFill>
                          <a:schemeClr val="dk1"/>
                        </a:solidFill>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High → Specialized stores, one-stop-shop, local farmers</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GB" sz="1200"/>
                        <a:t>High </a:t>
                      </a:r>
                      <a:r>
                        <a:rPr lang="en-GB" sz="1200">
                          <a:solidFill>
                            <a:schemeClr val="dk1"/>
                          </a:solidFill>
                        </a:rPr>
                        <a:t>→</a:t>
                      </a:r>
                      <a:r>
                        <a:rPr lang="en-GB" sz="1200"/>
                        <a:t> online stores, specialized retail</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GB">
                          <a:solidFill>
                            <a:schemeClr val="dk1"/>
                          </a:solidFill>
                        </a:rPr>
                        <a:t>Bargaining power of supplier</a:t>
                      </a:r>
                      <a:endParaRPr>
                        <a:solidFill>
                          <a:schemeClr val="dk1"/>
                        </a:solidFill>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Low →  high switching cost and concentration</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dk1"/>
                          </a:solidFill>
                        </a:rPr>
                        <a:t>Bargaining power of buyers</a:t>
                      </a:r>
                      <a:endParaRPr>
                        <a:solidFill>
                          <a:schemeClr val="dk1"/>
                        </a:solidFill>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sz="1200"/>
                        <a:t>Low → customer loyalty and food retail consolidation</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GB" sz="1200"/>
                        <a:t>Low switching costs</a:t>
                      </a:r>
                      <a:endParaRPr sz="1200"/>
                    </a:p>
                    <a:p>
                      <a:pPr indent="-304800" lvl="0" marL="457200" rtl="0" algn="l">
                        <a:spcBef>
                          <a:spcPts val="0"/>
                        </a:spcBef>
                        <a:spcAft>
                          <a:spcPts val="0"/>
                        </a:spcAft>
                        <a:buSzPts val="1200"/>
                        <a:buChar char="-"/>
                      </a:pPr>
                      <a:r>
                        <a:rPr lang="en-GB" sz="1200"/>
                        <a:t>Price sensitive</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t>Market opportunity</a:t>
                      </a:r>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GB" sz="1200"/>
                        <a:t>Many: organic food, private label, online store</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939" name="Google Shape;939;p53"/>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54"/>
          <p:cNvSpPr/>
          <p:nvPr/>
        </p:nvSpPr>
        <p:spPr>
          <a:xfrm>
            <a:off x="6770925" y="3914425"/>
            <a:ext cx="49278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b="1" lang="en-GB"/>
              <a:t>Intense competition </a:t>
            </a:r>
            <a:r>
              <a:rPr b="1" lang="en-GB">
                <a:solidFill>
                  <a:schemeClr val="dk1"/>
                </a:solidFill>
              </a:rPr>
              <a:t>→ </a:t>
            </a:r>
            <a:r>
              <a:rPr lang="en-GB"/>
              <a:t>price war</a:t>
            </a:r>
            <a:endParaRPr/>
          </a:p>
          <a:p>
            <a:pPr indent="-317500" lvl="0" marL="457200" rtl="0" algn="l">
              <a:lnSpc>
                <a:spcPct val="115000"/>
              </a:lnSpc>
              <a:spcBef>
                <a:spcPts val="0"/>
              </a:spcBef>
              <a:spcAft>
                <a:spcPts val="0"/>
              </a:spcAft>
              <a:buSzPts val="1400"/>
              <a:buChar char="-"/>
            </a:pPr>
            <a:r>
              <a:rPr b="1" lang="en-GB"/>
              <a:t>Substitutes </a:t>
            </a:r>
            <a:r>
              <a:rPr b="1" lang="en-GB">
                <a:solidFill>
                  <a:schemeClr val="dk1"/>
                </a:solidFill>
              </a:rPr>
              <a:t>→ </a:t>
            </a:r>
            <a:r>
              <a:rPr lang="en-GB"/>
              <a:t>supercenters, warehouse clubs</a:t>
            </a:r>
            <a:endParaRPr/>
          </a:p>
          <a:p>
            <a:pPr indent="-317500" lvl="0" marL="457200" rtl="0" algn="l">
              <a:lnSpc>
                <a:spcPct val="115000"/>
              </a:lnSpc>
              <a:spcBef>
                <a:spcPts val="0"/>
              </a:spcBef>
              <a:spcAft>
                <a:spcPts val="0"/>
              </a:spcAft>
              <a:buSzPts val="1400"/>
              <a:buChar char="-"/>
            </a:pPr>
            <a:r>
              <a:rPr b="1" lang="en-GB"/>
              <a:t>New entrants </a:t>
            </a:r>
            <a:r>
              <a:rPr lang="en-GB">
                <a:solidFill>
                  <a:schemeClr val="dk1"/>
                </a:solidFill>
              </a:rPr>
              <a:t>→</a:t>
            </a:r>
            <a:r>
              <a:rPr lang="en-GB"/>
              <a:t> e.g. Lidl</a:t>
            </a:r>
            <a:endParaRPr/>
          </a:p>
        </p:txBody>
      </p:sp>
      <p:sp>
        <p:nvSpPr>
          <p:cNvPr id="945" name="Google Shape;945;p54"/>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946" name="Google Shape;946;p54"/>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Aldi SWOT Analysis</a:t>
            </a:r>
            <a:endParaRPr/>
          </a:p>
          <a:p>
            <a:pPr indent="0" lvl="0" marL="0" marR="0" rtl="0" algn="l">
              <a:lnSpc>
                <a:spcPct val="100000"/>
              </a:lnSpc>
              <a:spcBef>
                <a:spcPts val="0"/>
              </a:spcBef>
              <a:spcAft>
                <a:spcPts val="0"/>
              </a:spcAft>
              <a:buClr>
                <a:schemeClr val="dk1"/>
              </a:buClr>
              <a:buFont typeface="Arial"/>
              <a:buNone/>
            </a:pPr>
            <a:r>
              <a:t/>
            </a:r>
            <a:endParaRPr sz="1800"/>
          </a:p>
        </p:txBody>
      </p:sp>
      <p:sp>
        <p:nvSpPr>
          <p:cNvPr id="947" name="Google Shape;947;p54"/>
          <p:cNvSpPr/>
          <p:nvPr/>
        </p:nvSpPr>
        <p:spPr>
          <a:xfrm>
            <a:off x="6770675" y="1429225"/>
            <a:ext cx="49278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lang="en-GB">
                <a:solidFill>
                  <a:schemeClr val="dk1"/>
                </a:solidFill>
              </a:rPr>
              <a:t>Limited product portfolio </a:t>
            </a:r>
            <a:r>
              <a:rPr lang="en-GB">
                <a:solidFill>
                  <a:schemeClr val="dk1"/>
                </a:solidFill>
              </a:rPr>
              <a:t>(essentials) (about 1,400SKUs per 17,000 square foot store)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Low brand recognition</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Online presence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Low IT investment (scanners installed 20 years after Walmart)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Low level of customer service (a coin for shopping carts deposited and returned)</a:t>
            </a:r>
            <a:endParaRPr b="1">
              <a:solidFill>
                <a:schemeClr val="dk1"/>
              </a:solidFill>
            </a:endParaRPr>
          </a:p>
        </p:txBody>
      </p:sp>
      <p:sp>
        <p:nvSpPr>
          <p:cNvPr id="948" name="Google Shape;948;p54"/>
          <p:cNvSpPr/>
          <p:nvPr/>
        </p:nvSpPr>
        <p:spPr>
          <a:xfrm>
            <a:off x="1213450" y="1429225"/>
            <a:ext cx="5286300" cy="2318100"/>
          </a:xfrm>
          <a:prstGeom prst="round2DiagRect">
            <a:avLst>
              <a:gd fmla="val 0" name="adj1"/>
              <a:gd fmla="val 0" name="adj2"/>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15000"/>
              </a:lnSpc>
              <a:spcBef>
                <a:spcPts val="1000"/>
              </a:spcBef>
              <a:spcAft>
                <a:spcPts val="0"/>
              </a:spcAft>
              <a:buSzPts val="1400"/>
              <a:buChar char="-"/>
            </a:pPr>
            <a:r>
              <a:rPr b="1" lang="en-GB"/>
              <a:t>High quality products</a:t>
            </a:r>
            <a:r>
              <a:rPr lang="en-GB"/>
              <a:t> (14 of 21 products equal or better than national brands)</a:t>
            </a:r>
            <a:endParaRPr b="1">
              <a:solidFill>
                <a:schemeClr val="dk1"/>
              </a:solidFill>
            </a:endParaRPr>
          </a:p>
          <a:p>
            <a:pPr indent="-317500" lvl="0" marL="457200" rtl="0" algn="just">
              <a:lnSpc>
                <a:spcPct val="115000"/>
              </a:lnSpc>
              <a:spcBef>
                <a:spcPts val="0"/>
              </a:spcBef>
              <a:spcAft>
                <a:spcPts val="0"/>
              </a:spcAft>
              <a:buSzPts val="1400"/>
              <a:buChar char="-"/>
            </a:pPr>
            <a:r>
              <a:rPr b="1" lang="en-GB">
                <a:solidFill>
                  <a:schemeClr val="dk1"/>
                </a:solidFill>
              </a:rPr>
              <a:t>Majorly private-labeled goods</a:t>
            </a:r>
            <a:r>
              <a:rPr lang="en-GB">
                <a:solidFill>
                  <a:schemeClr val="dk1"/>
                </a:solidFill>
              </a:rPr>
              <a:t> (95% of portfolio)</a:t>
            </a:r>
            <a:endParaRPr/>
          </a:p>
          <a:p>
            <a:pPr indent="-317500" lvl="0" marL="457200" rtl="0" algn="just">
              <a:lnSpc>
                <a:spcPct val="115000"/>
              </a:lnSpc>
              <a:spcBef>
                <a:spcPts val="0"/>
              </a:spcBef>
              <a:spcAft>
                <a:spcPts val="0"/>
              </a:spcAft>
              <a:buSzPts val="1400"/>
              <a:buChar char="-"/>
            </a:pPr>
            <a:r>
              <a:rPr b="1" lang="en-GB">
                <a:solidFill>
                  <a:schemeClr val="dk1"/>
                </a:solidFill>
              </a:rPr>
              <a:t>Low prices</a:t>
            </a:r>
            <a:r>
              <a:rPr lang="en-GB">
                <a:solidFill>
                  <a:schemeClr val="dk1"/>
                </a:solidFill>
              </a:rPr>
              <a:t> (20% cheaper than Walmart, 2013)</a:t>
            </a:r>
            <a:endParaRPr>
              <a:solidFill>
                <a:schemeClr val="dk1"/>
              </a:solidFill>
            </a:endParaRPr>
          </a:p>
          <a:p>
            <a:pPr indent="-317500" lvl="0" marL="457200" rtl="0" algn="just">
              <a:lnSpc>
                <a:spcPct val="115000"/>
              </a:lnSpc>
              <a:spcBef>
                <a:spcPts val="0"/>
              </a:spcBef>
              <a:spcAft>
                <a:spcPts val="0"/>
              </a:spcAft>
              <a:buSzPts val="1400"/>
              <a:buChar char="-"/>
            </a:pPr>
            <a:r>
              <a:rPr lang="en-GB"/>
              <a:t>Customer ranking (4th best grocery store in the U.S.)</a:t>
            </a:r>
            <a:endParaRPr/>
          </a:p>
          <a:p>
            <a:pPr indent="-317500" lvl="0" marL="457200" rtl="0" algn="just">
              <a:lnSpc>
                <a:spcPct val="115000"/>
              </a:lnSpc>
              <a:spcBef>
                <a:spcPts val="0"/>
              </a:spcBef>
              <a:spcAft>
                <a:spcPts val="0"/>
              </a:spcAft>
              <a:buSzPts val="1400"/>
              <a:buChar char="-"/>
            </a:pPr>
            <a:r>
              <a:rPr lang="en-GB"/>
              <a:t>Operations efficiency </a:t>
            </a:r>
            <a:r>
              <a:rPr lang="en-GB">
                <a:solidFill>
                  <a:schemeClr val="dk1"/>
                </a:solidFill>
              </a:rPr>
              <a:t>→</a:t>
            </a:r>
            <a:r>
              <a:rPr lang="en-GB"/>
              <a:t> value for money (80% of customer price is purchase price)</a:t>
            </a:r>
            <a:endParaRPr/>
          </a:p>
        </p:txBody>
      </p:sp>
      <p:sp>
        <p:nvSpPr>
          <p:cNvPr id="949" name="Google Shape;949;p54"/>
          <p:cNvSpPr/>
          <p:nvPr/>
        </p:nvSpPr>
        <p:spPr>
          <a:xfrm>
            <a:off x="1213550" y="3914425"/>
            <a:ext cx="5286300" cy="2318100"/>
          </a:xfrm>
          <a:prstGeom prst="round2DiagRect">
            <a:avLst>
              <a:gd fmla="val 0" name="adj1"/>
              <a:gd fmla="val 0" name="adj2"/>
            </a:avLst>
          </a:prstGeom>
          <a:solidFill>
            <a:schemeClr val="lt2"/>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Geographical expansion (80 to 130 stores per year, from coast to coast)</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Organic food </a:t>
            </a:r>
            <a:r>
              <a:rPr lang="en-GB">
                <a:solidFill>
                  <a:schemeClr val="dk1"/>
                </a:solidFill>
              </a:rPr>
              <a:t>(82% of households)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GB">
                <a:solidFill>
                  <a:schemeClr val="dk1"/>
                </a:solidFill>
              </a:rPr>
              <a:t>Online market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New technology: self-checkout</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Strengthening economy</a:t>
            </a:r>
            <a:endParaRPr/>
          </a:p>
        </p:txBody>
      </p:sp>
      <p:sp>
        <p:nvSpPr>
          <p:cNvPr id="950" name="Google Shape;950;p54"/>
          <p:cNvSpPr txBox="1"/>
          <p:nvPr/>
        </p:nvSpPr>
        <p:spPr>
          <a:xfrm>
            <a:off x="1138250" y="1124425"/>
            <a:ext cx="22581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STRENGTHS（+）</a:t>
            </a:r>
            <a:endParaRPr b="1">
              <a:solidFill>
                <a:srgbClr val="FFFFFF"/>
              </a:solidFill>
            </a:endParaRPr>
          </a:p>
          <a:p>
            <a:pPr indent="0" lvl="0" marL="0" rtl="0" algn="l">
              <a:spcBef>
                <a:spcPts val="0"/>
              </a:spcBef>
              <a:spcAft>
                <a:spcPts val="0"/>
              </a:spcAft>
              <a:buNone/>
            </a:pPr>
            <a:r>
              <a:t/>
            </a:r>
            <a:endParaRPr b="1">
              <a:solidFill>
                <a:schemeClr val="lt1"/>
              </a:solidFill>
            </a:endParaRPr>
          </a:p>
        </p:txBody>
      </p:sp>
      <p:sp>
        <p:nvSpPr>
          <p:cNvPr id="951" name="Google Shape;951;p54"/>
          <p:cNvSpPr txBox="1"/>
          <p:nvPr/>
        </p:nvSpPr>
        <p:spPr>
          <a:xfrm>
            <a:off x="9576525" y="1132325"/>
            <a:ext cx="21984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WEAKNESSES ( - )</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952" name="Google Shape;952;p54"/>
          <p:cNvSpPr txBox="1"/>
          <p:nvPr/>
        </p:nvSpPr>
        <p:spPr>
          <a:xfrm>
            <a:off x="1119950" y="5933200"/>
            <a:ext cx="25566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OPPORTUNITIES（+）</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953" name="Google Shape;953;p54"/>
          <p:cNvSpPr txBox="1"/>
          <p:nvPr/>
        </p:nvSpPr>
        <p:spPr>
          <a:xfrm>
            <a:off x="9396350" y="5933200"/>
            <a:ext cx="2378700" cy="3843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rgbClr val="FFFFFF"/>
                </a:solidFill>
              </a:rPr>
              <a:t>THREATS ( - )</a:t>
            </a:r>
            <a:endParaRPr b="1">
              <a:solidFill>
                <a:srgbClr val="FFFFFF"/>
              </a:solidFill>
            </a:endParaRPr>
          </a:p>
          <a:p>
            <a:pPr indent="0" lvl="0" marL="0" rtl="0" algn="ctr">
              <a:spcBef>
                <a:spcPts val="0"/>
              </a:spcBef>
              <a:spcAft>
                <a:spcPts val="0"/>
              </a:spcAft>
              <a:buNone/>
            </a:pPr>
            <a:r>
              <a:t/>
            </a:r>
            <a:endParaRPr b="1">
              <a:solidFill>
                <a:schemeClr val="lt1"/>
              </a:solidFill>
            </a:endParaRPr>
          </a:p>
        </p:txBody>
      </p:sp>
      <p:sp>
        <p:nvSpPr>
          <p:cNvPr id="954" name="Google Shape;954;p54"/>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955" name="Google Shape;955;p54"/>
          <p:cNvSpPr txBox="1"/>
          <p:nvPr/>
        </p:nvSpPr>
        <p:spPr>
          <a:xfrm rot="-5400000">
            <a:off x="-487150" y="2408850"/>
            <a:ext cx="2277900" cy="46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INTERNAL</a:t>
            </a:r>
            <a:endParaRPr b="1">
              <a:solidFill>
                <a:srgbClr val="FFFFFF"/>
              </a:solidFill>
            </a:endParaRPr>
          </a:p>
        </p:txBody>
      </p:sp>
      <p:sp>
        <p:nvSpPr>
          <p:cNvPr id="956" name="Google Shape;956;p54"/>
          <p:cNvSpPr txBox="1"/>
          <p:nvPr/>
        </p:nvSpPr>
        <p:spPr>
          <a:xfrm rot="-5400000">
            <a:off x="-487150" y="4842175"/>
            <a:ext cx="2277900" cy="46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EXTERNAL</a:t>
            </a:r>
            <a:endParaRPr b="1">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5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963" name="Google Shape;963;p55"/>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Segments overview</a:t>
            </a:r>
            <a:endParaRPr/>
          </a:p>
        </p:txBody>
      </p:sp>
      <p:pic>
        <p:nvPicPr>
          <p:cNvPr id="964" name="Google Shape;964;p55"/>
          <p:cNvPicPr preferRelativeResize="0"/>
          <p:nvPr/>
        </p:nvPicPr>
        <p:blipFill>
          <a:blip r:embed="rId3">
            <a:alphaModFix/>
          </a:blip>
          <a:stretch>
            <a:fillRect/>
          </a:stretch>
        </p:blipFill>
        <p:spPr>
          <a:xfrm>
            <a:off x="1979250" y="1816575"/>
            <a:ext cx="8345175" cy="45332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5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71" name="Google Shape;971;p56"/>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Segments overview</a:t>
            </a:r>
            <a:endParaRPr/>
          </a:p>
        </p:txBody>
      </p:sp>
      <p:pic>
        <p:nvPicPr>
          <p:cNvPr id="972" name="Google Shape;972;p56"/>
          <p:cNvPicPr preferRelativeResize="0"/>
          <p:nvPr/>
        </p:nvPicPr>
        <p:blipFill>
          <a:blip r:embed="rId3">
            <a:alphaModFix/>
          </a:blip>
          <a:stretch>
            <a:fillRect/>
          </a:stretch>
        </p:blipFill>
        <p:spPr>
          <a:xfrm>
            <a:off x="2501025" y="1219425"/>
            <a:ext cx="5658775" cy="5472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5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79" name="Google Shape;979;p57"/>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Segments overview</a:t>
            </a:r>
            <a:endParaRPr/>
          </a:p>
        </p:txBody>
      </p:sp>
      <p:pic>
        <p:nvPicPr>
          <p:cNvPr id="980" name="Google Shape;980;p57"/>
          <p:cNvPicPr preferRelativeResize="0"/>
          <p:nvPr/>
        </p:nvPicPr>
        <p:blipFill>
          <a:blip r:embed="rId3">
            <a:alphaModFix/>
          </a:blip>
          <a:stretch>
            <a:fillRect/>
          </a:stretch>
        </p:blipFill>
        <p:spPr>
          <a:xfrm>
            <a:off x="76200" y="1592725"/>
            <a:ext cx="6214006" cy="2474100"/>
          </a:xfrm>
          <a:prstGeom prst="rect">
            <a:avLst/>
          </a:prstGeom>
          <a:noFill/>
          <a:ln>
            <a:noFill/>
          </a:ln>
        </p:spPr>
      </p:pic>
      <p:pic>
        <p:nvPicPr>
          <p:cNvPr id="981" name="Google Shape;981;p57"/>
          <p:cNvPicPr preferRelativeResize="0"/>
          <p:nvPr/>
        </p:nvPicPr>
        <p:blipFill>
          <a:blip r:embed="rId4">
            <a:alphaModFix/>
          </a:blip>
          <a:stretch>
            <a:fillRect/>
          </a:stretch>
        </p:blipFill>
        <p:spPr>
          <a:xfrm>
            <a:off x="6177050" y="1668927"/>
            <a:ext cx="5386175" cy="2550306"/>
          </a:xfrm>
          <a:prstGeom prst="rect">
            <a:avLst/>
          </a:prstGeom>
          <a:noFill/>
          <a:ln>
            <a:noFill/>
          </a:ln>
        </p:spPr>
      </p:pic>
      <p:pic>
        <p:nvPicPr>
          <p:cNvPr id="982" name="Google Shape;982;p57"/>
          <p:cNvPicPr preferRelativeResize="0"/>
          <p:nvPr/>
        </p:nvPicPr>
        <p:blipFill>
          <a:blip r:embed="rId5">
            <a:alphaModFix/>
          </a:blip>
          <a:stretch>
            <a:fillRect/>
          </a:stretch>
        </p:blipFill>
        <p:spPr>
          <a:xfrm>
            <a:off x="478100" y="4066826"/>
            <a:ext cx="5410200" cy="2324100"/>
          </a:xfrm>
          <a:prstGeom prst="rect">
            <a:avLst/>
          </a:prstGeom>
          <a:noFill/>
          <a:ln>
            <a:noFill/>
          </a:ln>
        </p:spPr>
      </p:pic>
      <p:pic>
        <p:nvPicPr>
          <p:cNvPr id="983" name="Google Shape;983;p57"/>
          <p:cNvPicPr preferRelativeResize="0"/>
          <p:nvPr/>
        </p:nvPicPr>
        <p:blipFill>
          <a:blip r:embed="rId6">
            <a:alphaModFix/>
          </a:blip>
          <a:stretch>
            <a:fillRect/>
          </a:stretch>
        </p:blipFill>
        <p:spPr>
          <a:xfrm>
            <a:off x="6193100" y="4079100"/>
            <a:ext cx="5452195" cy="2474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5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990" name="Google Shape;990;p58"/>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Macro insights  </a:t>
            </a:r>
            <a:endParaRPr/>
          </a:p>
        </p:txBody>
      </p:sp>
      <p:pic>
        <p:nvPicPr>
          <p:cNvPr id="991" name="Google Shape;991;p58"/>
          <p:cNvPicPr preferRelativeResize="0"/>
          <p:nvPr/>
        </p:nvPicPr>
        <p:blipFill>
          <a:blip r:embed="rId3">
            <a:alphaModFix/>
          </a:blip>
          <a:stretch>
            <a:fillRect/>
          </a:stretch>
        </p:blipFill>
        <p:spPr>
          <a:xfrm>
            <a:off x="203463" y="2571675"/>
            <a:ext cx="5086350" cy="3114675"/>
          </a:xfrm>
          <a:prstGeom prst="rect">
            <a:avLst/>
          </a:prstGeom>
          <a:noFill/>
          <a:ln>
            <a:noFill/>
          </a:ln>
        </p:spPr>
      </p:pic>
      <p:pic>
        <p:nvPicPr>
          <p:cNvPr id="992" name="Google Shape;992;p58"/>
          <p:cNvPicPr preferRelativeResize="0"/>
          <p:nvPr/>
        </p:nvPicPr>
        <p:blipFill>
          <a:blip r:embed="rId4">
            <a:alphaModFix/>
          </a:blip>
          <a:stretch>
            <a:fillRect/>
          </a:stretch>
        </p:blipFill>
        <p:spPr>
          <a:xfrm>
            <a:off x="5370400" y="2593375"/>
            <a:ext cx="6359625" cy="3067472"/>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5"/>
          <p:cNvSpPr txBox="1"/>
          <p:nvPr/>
        </p:nvSpPr>
        <p:spPr>
          <a:xfrm>
            <a:off x="6094425" y="1694075"/>
            <a:ext cx="56838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txBox="1"/>
          <p:nvPr/>
        </p:nvSpPr>
        <p:spPr>
          <a:xfrm>
            <a:off x="323850" y="1693975"/>
            <a:ext cx="55362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78" name="Google Shape;178;p15"/>
          <p:cNvSpPr txBox="1"/>
          <p:nvPr>
            <p:ph type="title"/>
          </p:nvPr>
        </p:nvSpPr>
        <p:spPr>
          <a:xfrm>
            <a:off x="323850" y="620714"/>
            <a:ext cx="1153795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Introduction to Retail Industry in the U.S.</a:t>
            </a:r>
            <a:endParaRPr/>
          </a:p>
          <a:p>
            <a:pPr indent="0" lvl="0" marL="0" marR="0" rtl="0" algn="l">
              <a:lnSpc>
                <a:spcPct val="100000"/>
              </a:lnSpc>
              <a:spcBef>
                <a:spcPts val="0"/>
              </a:spcBef>
              <a:spcAft>
                <a:spcPts val="0"/>
              </a:spcAft>
              <a:buClr>
                <a:schemeClr val="dk1"/>
              </a:buClr>
              <a:buFont typeface="Arial"/>
              <a:buNone/>
            </a:pPr>
            <a:r>
              <a:rPr lang="en-GB" sz="1800"/>
              <a:t>Definition and performance</a:t>
            </a:r>
            <a:endParaRPr sz="1800"/>
          </a:p>
        </p:txBody>
      </p:sp>
      <p:sp>
        <p:nvSpPr>
          <p:cNvPr id="179" name="Google Shape;179;p15"/>
          <p:cNvSpPr txBox="1"/>
          <p:nvPr/>
        </p:nvSpPr>
        <p:spPr>
          <a:xfrm>
            <a:off x="323850" y="1693975"/>
            <a:ext cx="55362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lang="en-GB"/>
              <a:t>is a sector of the economy that is comprised of individuals and companies engaged in the selling of finished products to end consumers.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p:txBody>
      </p:sp>
      <p:sp>
        <p:nvSpPr>
          <p:cNvPr id="180" name="Google Shape;180;p15"/>
          <p:cNvSpPr txBox="1"/>
          <p:nvPr/>
        </p:nvSpPr>
        <p:spPr>
          <a:xfrm>
            <a:off x="6094425" y="1693975"/>
            <a:ext cx="56838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                                    </a:t>
            </a:r>
            <a:r>
              <a:rPr lang="en-GB">
                <a:solidFill>
                  <a:schemeClr val="dk1"/>
                </a:solidFill>
              </a:rPr>
              <a:t>features the largest number of large, lucrative retailers in the world. In 2016, U.S. retail sales reached </a:t>
            </a:r>
            <a:r>
              <a:rPr b="1" lang="en-GB">
                <a:solidFill>
                  <a:schemeClr val="dk1"/>
                </a:solidFill>
              </a:rPr>
              <a:t>$4952.63</a:t>
            </a:r>
            <a:r>
              <a:rPr lang="en-GB">
                <a:solidFill>
                  <a:schemeClr val="dk1"/>
                </a:solidFill>
              </a:rPr>
              <a:t> </a:t>
            </a:r>
            <a:r>
              <a:rPr b="1" lang="en-GB">
                <a:solidFill>
                  <a:schemeClr val="dk1"/>
                </a:solidFill>
              </a:rPr>
              <a:t>billions</a:t>
            </a:r>
            <a:r>
              <a:rPr lang="en-GB">
                <a:solidFill>
                  <a:schemeClr val="dk1"/>
                </a:solidFill>
              </a:rPr>
              <a:t>, </a:t>
            </a:r>
            <a:r>
              <a:rPr b="1" lang="en-GB">
                <a:solidFill>
                  <a:schemeClr val="dk1"/>
                </a:solidFill>
              </a:rPr>
              <a:t>20.8%</a:t>
            </a:r>
            <a:r>
              <a:rPr lang="en-GB">
                <a:solidFill>
                  <a:schemeClr val="dk1"/>
                </a:solidFill>
              </a:rPr>
              <a:t> of worldwide retail sales. </a:t>
            </a:r>
            <a:endParaRPr>
              <a:solidFill>
                <a:schemeClr val="dk1"/>
              </a:solidFill>
            </a:endParaRPr>
          </a:p>
          <a:p>
            <a:pPr indent="0" lvl="0" marL="0" rtl="0" algn="l">
              <a:spcBef>
                <a:spcPts val="0"/>
              </a:spcBef>
              <a:spcAft>
                <a:spcPts val="0"/>
              </a:spcAft>
              <a:buNone/>
            </a:pPr>
            <a:r>
              <a:t/>
            </a:r>
            <a:endParaRPr/>
          </a:p>
        </p:txBody>
      </p:sp>
      <p:sp>
        <p:nvSpPr>
          <p:cNvPr id="181" name="Google Shape;181;p15"/>
          <p:cNvSpPr txBox="1"/>
          <p:nvPr/>
        </p:nvSpPr>
        <p:spPr>
          <a:xfrm>
            <a:off x="247650" y="1617775"/>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The retail industry</a:t>
            </a:r>
            <a:endParaRPr>
              <a:solidFill>
                <a:schemeClr val="lt1"/>
              </a:solidFill>
            </a:endParaRPr>
          </a:p>
        </p:txBody>
      </p:sp>
      <p:sp>
        <p:nvSpPr>
          <p:cNvPr id="182" name="Google Shape;182;p15"/>
          <p:cNvSpPr txBox="1"/>
          <p:nvPr/>
        </p:nvSpPr>
        <p:spPr>
          <a:xfrm>
            <a:off x="6018225" y="1617775"/>
            <a:ext cx="17964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U.S. retail industry</a:t>
            </a:r>
            <a:endParaRPr>
              <a:solidFill>
                <a:schemeClr val="lt1"/>
              </a:solidFill>
            </a:endParaRPr>
          </a:p>
        </p:txBody>
      </p:sp>
      <p:grpSp>
        <p:nvGrpSpPr>
          <p:cNvPr id="183" name="Google Shape;183;p15"/>
          <p:cNvGrpSpPr/>
          <p:nvPr/>
        </p:nvGrpSpPr>
        <p:grpSpPr>
          <a:xfrm>
            <a:off x="6230112" y="2700175"/>
            <a:ext cx="5412426" cy="3526949"/>
            <a:chOff x="6212546" y="2688074"/>
            <a:chExt cx="5296434" cy="3439584"/>
          </a:xfrm>
        </p:grpSpPr>
        <p:pic>
          <p:nvPicPr>
            <p:cNvPr descr="retail industry performance.jpeg" id="184" name="Google Shape;184;p15"/>
            <p:cNvPicPr preferRelativeResize="0"/>
            <p:nvPr/>
          </p:nvPicPr>
          <p:blipFill rotWithShape="1">
            <a:blip r:embed="rId3">
              <a:alphaModFix/>
            </a:blip>
            <a:srcRect b="2591" l="0" r="0" t="0"/>
            <a:stretch/>
          </p:blipFill>
          <p:spPr>
            <a:xfrm>
              <a:off x="6212546" y="2688074"/>
              <a:ext cx="5296434" cy="3439584"/>
            </a:xfrm>
            <a:prstGeom prst="rect">
              <a:avLst/>
            </a:prstGeom>
            <a:noFill/>
            <a:ln>
              <a:noFill/>
            </a:ln>
          </p:spPr>
        </p:pic>
        <p:cxnSp>
          <p:nvCxnSpPr>
            <p:cNvPr id="185" name="Google Shape;185;p15"/>
            <p:cNvCxnSpPr>
              <a:endCxn id="184" idx="3"/>
            </p:cNvCxnSpPr>
            <p:nvPr/>
          </p:nvCxnSpPr>
          <p:spPr>
            <a:xfrm>
              <a:off x="6628280" y="4393166"/>
              <a:ext cx="4880700" cy="14700"/>
            </a:xfrm>
            <a:prstGeom prst="straightConnector1">
              <a:avLst/>
            </a:prstGeom>
            <a:noFill/>
            <a:ln cap="flat" cmpd="sng" w="28575">
              <a:solidFill>
                <a:srgbClr val="6FA8DC"/>
              </a:solidFill>
              <a:prstDash val="solid"/>
              <a:round/>
              <a:headEnd len="med" w="med" type="none"/>
              <a:tailEnd len="med" w="med" type="none"/>
            </a:ln>
          </p:spPr>
        </p:cxnSp>
        <p:cxnSp>
          <p:nvCxnSpPr>
            <p:cNvPr id="186" name="Google Shape;186;p15"/>
            <p:cNvCxnSpPr/>
            <p:nvPr/>
          </p:nvCxnSpPr>
          <p:spPr>
            <a:xfrm>
              <a:off x="6672325" y="4535650"/>
              <a:ext cx="4792500" cy="0"/>
            </a:xfrm>
            <a:prstGeom prst="straightConnector1">
              <a:avLst/>
            </a:prstGeom>
            <a:noFill/>
            <a:ln cap="flat" cmpd="sng" w="28575">
              <a:solidFill>
                <a:srgbClr val="073763"/>
              </a:solidFill>
              <a:prstDash val="solid"/>
              <a:round/>
              <a:headEnd len="med" w="med" type="none"/>
              <a:tailEnd len="med" w="med" type="none"/>
            </a:ln>
          </p:spPr>
        </p:cxnSp>
        <p:sp>
          <p:nvSpPr>
            <p:cNvPr id="187" name="Google Shape;187;p15"/>
            <p:cNvSpPr txBox="1"/>
            <p:nvPr/>
          </p:nvSpPr>
          <p:spPr>
            <a:xfrm>
              <a:off x="6851976" y="3743213"/>
              <a:ext cx="2471700" cy="26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FA8DC"/>
                  </a:solidFill>
                </a:rPr>
                <a:t>Average profit margin: 4%</a:t>
              </a:r>
              <a:endParaRPr>
                <a:solidFill>
                  <a:srgbClr val="6FA8DC"/>
                </a:solidFill>
              </a:endParaRPr>
            </a:p>
          </p:txBody>
        </p:sp>
        <p:sp>
          <p:nvSpPr>
            <p:cNvPr id="188" name="Google Shape;188;p15"/>
            <p:cNvSpPr txBox="1"/>
            <p:nvPr/>
          </p:nvSpPr>
          <p:spPr>
            <a:xfrm>
              <a:off x="7923675" y="4960525"/>
              <a:ext cx="2471700" cy="26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333333"/>
                  </a:solidFill>
                </a:rPr>
                <a:t>Average annual growth:3.2%</a:t>
              </a:r>
              <a:endParaRPr>
                <a:solidFill>
                  <a:srgbClr val="333333"/>
                </a:solidFill>
              </a:endParaRPr>
            </a:p>
          </p:txBody>
        </p:sp>
        <p:cxnSp>
          <p:nvCxnSpPr>
            <p:cNvPr id="189" name="Google Shape;189;p15"/>
            <p:cNvCxnSpPr/>
            <p:nvPr/>
          </p:nvCxnSpPr>
          <p:spPr>
            <a:xfrm flipH="1" rot="10800000">
              <a:off x="7627425" y="4083925"/>
              <a:ext cx="8100" cy="325500"/>
            </a:xfrm>
            <a:prstGeom prst="straightConnector1">
              <a:avLst/>
            </a:prstGeom>
            <a:noFill/>
            <a:ln cap="flat" cmpd="sng" w="28575">
              <a:solidFill>
                <a:srgbClr val="6FA8DC"/>
              </a:solidFill>
              <a:prstDash val="solid"/>
              <a:round/>
              <a:headEnd len="med" w="med" type="none"/>
              <a:tailEnd len="med" w="med" type="triangle"/>
            </a:ln>
          </p:spPr>
        </p:cxnSp>
        <p:cxnSp>
          <p:nvCxnSpPr>
            <p:cNvPr id="190" name="Google Shape;190;p15"/>
            <p:cNvCxnSpPr>
              <a:endCxn id="188" idx="0"/>
            </p:cNvCxnSpPr>
            <p:nvPr/>
          </p:nvCxnSpPr>
          <p:spPr>
            <a:xfrm>
              <a:off x="9155625" y="4653325"/>
              <a:ext cx="3900" cy="307200"/>
            </a:xfrm>
            <a:prstGeom prst="straightConnector1">
              <a:avLst/>
            </a:prstGeom>
            <a:noFill/>
            <a:ln cap="flat" cmpd="sng" w="28575">
              <a:solidFill>
                <a:srgbClr val="333333"/>
              </a:solidFill>
              <a:prstDash val="solid"/>
              <a:round/>
              <a:headEnd len="med" w="med" type="none"/>
              <a:tailEnd len="med" w="med" type="triangle"/>
            </a:ln>
          </p:spPr>
        </p:cxnSp>
      </p:grpSp>
      <p:sp>
        <p:nvSpPr>
          <p:cNvPr id="191" name="Google Shape;191;p15"/>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192" name="Google Shape;192;p15"/>
          <p:cNvSpPr txBox="1"/>
          <p:nvPr/>
        </p:nvSpPr>
        <p:spPr>
          <a:xfrm>
            <a:off x="247650" y="6110400"/>
            <a:ext cx="77154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rPr>
              <a:t>Source: </a:t>
            </a:r>
            <a:r>
              <a:rPr lang="en-GB" sz="800">
                <a:solidFill>
                  <a:srgbClr val="666666"/>
                </a:solidFill>
              </a:rPr>
              <a:t>Anon, (2017). “2015 Retail Industry Report”. [online] Available at: http://www.globalmna.com/assets/2015retailindustryreport.pdf [Accessed 29 Oct. 2017].</a:t>
            </a:r>
            <a:endParaRPr sz="800">
              <a:solidFill>
                <a:srgbClr val="666666"/>
              </a:solidFill>
            </a:endParaRPr>
          </a:p>
        </p:txBody>
      </p:sp>
      <p:pic>
        <p:nvPicPr>
          <p:cNvPr id="193" name="Google Shape;193;p15"/>
          <p:cNvPicPr preferRelativeResize="0"/>
          <p:nvPr/>
        </p:nvPicPr>
        <p:blipFill>
          <a:blip r:embed="rId4">
            <a:alphaModFix/>
          </a:blip>
          <a:stretch>
            <a:fillRect/>
          </a:stretch>
        </p:blipFill>
        <p:spPr>
          <a:xfrm>
            <a:off x="247650" y="2527524"/>
            <a:ext cx="5683799" cy="32714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16"/>
          <p:cNvPicPr preferRelativeResize="0"/>
          <p:nvPr/>
        </p:nvPicPr>
        <p:blipFill>
          <a:blip r:embed="rId4">
            <a:alphaModFix/>
          </a:blip>
          <a:stretch>
            <a:fillRect/>
          </a:stretch>
        </p:blipFill>
        <p:spPr>
          <a:xfrm>
            <a:off x="1372475" y="4206375"/>
            <a:ext cx="3327950" cy="2227811"/>
          </a:xfrm>
          <a:prstGeom prst="rect">
            <a:avLst/>
          </a:prstGeom>
          <a:noFill/>
          <a:ln>
            <a:noFill/>
          </a:ln>
        </p:spPr>
      </p:pic>
      <p:sp>
        <p:nvSpPr>
          <p:cNvPr id="200" name="Google Shape;200;p1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201" name="Google Shape;201;p16"/>
          <p:cNvSpPr txBox="1"/>
          <p:nvPr>
            <p:ph type="title"/>
          </p:nvPr>
        </p:nvSpPr>
        <p:spPr>
          <a:xfrm>
            <a:off x="323850" y="620714"/>
            <a:ext cx="11538000" cy="9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Retail Industry Segments</a:t>
            </a:r>
            <a:endParaRPr/>
          </a:p>
        </p:txBody>
      </p:sp>
      <p:sp>
        <p:nvSpPr>
          <p:cNvPr id="202" name="Google Shape;202;p16"/>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pic>
        <p:nvPicPr>
          <p:cNvPr id="203" name="Google Shape;203;p16"/>
          <p:cNvPicPr preferRelativeResize="0"/>
          <p:nvPr/>
        </p:nvPicPr>
        <p:blipFill rotWithShape="1">
          <a:blip r:embed="rId5">
            <a:alphaModFix/>
          </a:blip>
          <a:srcRect b="0" l="0" r="23494" t="0"/>
          <a:stretch/>
        </p:blipFill>
        <p:spPr>
          <a:xfrm>
            <a:off x="1372475" y="1539350"/>
            <a:ext cx="3327951" cy="2391725"/>
          </a:xfrm>
          <a:prstGeom prst="rect">
            <a:avLst/>
          </a:prstGeom>
          <a:noFill/>
          <a:ln>
            <a:noFill/>
          </a:ln>
        </p:spPr>
      </p:pic>
      <p:sp>
        <p:nvSpPr>
          <p:cNvPr id="204" name="Google Shape;204;p16"/>
          <p:cNvSpPr txBox="1"/>
          <p:nvPr/>
        </p:nvSpPr>
        <p:spPr>
          <a:xfrm>
            <a:off x="1199350" y="1309550"/>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lt1"/>
                </a:solidFill>
              </a:rPr>
              <a:t>Grocery store</a:t>
            </a:r>
            <a:endParaRPr>
              <a:solidFill>
                <a:schemeClr val="lt1"/>
              </a:solidFill>
            </a:endParaRPr>
          </a:p>
        </p:txBody>
      </p:sp>
      <p:sp>
        <p:nvSpPr>
          <p:cNvPr id="205" name="Google Shape;205;p16"/>
          <p:cNvSpPr txBox="1"/>
          <p:nvPr/>
        </p:nvSpPr>
        <p:spPr>
          <a:xfrm>
            <a:off x="1199350" y="4039150"/>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lt1"/>
                </a:solidFill>
              </a:rPr>
              <a:t>Supercenter</a:t>
            </a:r>
            <a:endParaRPr>
              <a:solidFill>
                <a:schemeClr val="lt1"/>
              </a:solidFill>
            </a:endParaRPr>
          </a:p>
        </p:txBody>
      </p:sp>
      <p:pic>
        <p:nvPicPr>
          <p:cNvPr id="206" name="Google Shape;206;p16"/>
          <p:cNvPicPr preferRelativeResize="0"/>
          <p:nvPr/>
        </p:nvPicPr>
        <p:blipFill>
          <a:blip r:embed="rId6">
            <a:alphaModFix/>
          </a:blip>
          <a:stretch>
            <a:fillRect/>
          </a:stretch>
        </p:blipFill>
        <p:spPr>
          <a:xfrm>
            <a:off x="5065549" y="1558338"/>
            <a:ext cx="612001" cy="727715"/>
          </a:xfrm>
          <a:prstGeom prst="rect">
            <a:avLst/>
          </a:prstGeom>
          <a:noFill/>
          <a:ln>
            <a:noFill/>
          </a:ln>
        </p:spPr>
      </p:pic>
      <p:pic>
        <p:nvPicPr>
          <p:cNvPr id="207" name="Google Shape;207;p16"/>
          <p:cNvPicPr preferRelativeResize="0"/>
          <p:nvPr/>
        </p:nvPicPr>
        <p:blipFill rotWithShape="1">
          <a:blip r:embed="rId7">
            <a:alphaModFix/>
          </a:blip>
          <a:srcRect b="17292" l="16189" r="15416" t="15367"/>
          <a:stretch/>
        </p:blipFill>
        <p:spPr>
          <a:xfrm>
            <a:off x="5101425" y="2454275"/>
            <a:ext cx="576125" cy="567309"/>
          </a:xfrm>
          <a:prstGeom prst="rect">
            <a:avLst/>
          </a:prstGeom>
          <a:noFill/>
          <a:ln>
            <a:noFill/>
          </a:ln>
        </p:spPr>
      </p:pic>
      <p:pic>
        <p:nvPicPr>
          <p:cNvPr id="208" name="Google Shape;208;p16"/>
          <p:cNvPicPr preferRelativeResize="0"/>
          <p:nvPr/>
        </p:nvPicPr>
        <p:blipFill>
          <a:blip r:embed="rId8">
            <a:alphaModFix/>
          </a:blip>
          <a:stretch>
            <a:fillRect/>
          </a:stretch>
        </p:blipFill>
        <p:spPr>
          <a:xfrm>
            <a:off x="10611700" y="1615554"/>
            <a:ext cx="612000" cy="612000"/>
          </a:xfrm>
          <a:prstGeom prst="rect">
            <a:avLst/>
          </a:prstGeom>
          <a:noFill/>
          <a:ln>
            <a:noFill/>
          </a:ln>
        </p:spPr>
      </p:pic>
      <p:pic>
        <p:nvPicPr>
          <p:cNvPr id="209" name="Google Shape;209;p16"/>
          <p:cNvPicPr preferRelativeResize="0"/>
          <p:nvPr/>
        </p:nvPicPr>
        <p:blipFill>
          <a:blip r:embed="rId9">
            <a:alphaModFix/>
          </a:blip>
          <a:stretch>
            <a:fillRect/>
          </a:stretch>
        </p:blipFill>
        <p:spPr>
          <a:xfrm>
            <a:off x="10535505" y="2454275"/>
            <a:ext cx="855570" cy="331800"/>
          </a:xfrm>
          <a:prstGeom prst="rect">
            <a:avLst/>
          </a:prstGeom>
          <a:noFill/>
          <a:ln>
            <a:noFill/>
          </a:ln>
        </p:spPr>
      </p:pic>
      <p:pic>
        <p:nvPicPr>
          <p:cNvPr id="210" name="Google Shape;210;p16"/>
          <p:cNvPicPr preferRelativeResize="0"/>
          <p:nvPr/>
        </p:nvPicPr>
        <p:blipFill>
          <a:blip r:embed="rId10">
            <a:alphaModFix/>
          </a:blip>
          <a:stretch>
            <a:fillRect/>
          </a:stretch>
        </p:blipFill>
        <p:spPr>
          <a:xfrm>
            <a:off x="6909400" y="1567000"/>
            <a:ext cx="3502909" cy="2336425"/>
          </a:xfrm>
          <a:prstGeom prst="rect">
            <a:avLst/>
          </a:prstGeom>
          <a:noFill/>
          <a:ln>
            <a:noFill/>
          </a:ln>
        </p:spPr>
      </p:pic>
      <p:sp>
        <p:nvSpPr>
          <p:cNvPr id="211" name="Google Shape;211;p16"/>
          <p:cNvSpPr txBox="1"/>
          <p:nvPr/>
        </p:nvSpPr>
        <p:spPr>
          <a:xfrm>
            <a:off x="6746750" y="1309550"/>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lt1"/>
                </a:solidFill>
              </a:rPr>
              <a:t>Department</a:t>
            </a:r>
            <a:r>
              <a:rPr b="1" lang="en-GB">
                <a:solidFill>
                  <a:schemeClr val="lt1"/>
                </a:solidFill>
              </a:rPr>
              <a:t> store</a:t>
            </a:r>
            <a:endParaRPr>
              <a:solidFill>
                <a:schemeClr val="lt1"/>
              </a:solidFill>
            </a:endParaRPr>
          </a:p>
        </p:txBody>
      </p:sp>
      <p:pic>
        <p:nvPicPr>
          <p:cNvPr id="212" name="Google Shape;212;p16"/>
          <p:cNvPicPr preferRelativeResize="0"/>
          <p:nvPr/>
        </p:nvPicPr>
        <p:blipFill rotWithShape="1">
          <a:blip r:embed="rId11">
            <a:alphaModFix/>
          </a:blip>
          <a:srcRect b="35925" l="0" r="0" t="36612"/>
          <a:stretch/>
        </p:blipFill>
        <p:spPr>
          <a:xfrm>
            <a:off x="4700425" y="4285125"/>
            <a:ext cx="1497350" cy="411225"/>
          </a:xfrm>
          <a:prstGeom prst="rect">
            <a:avLst/>
          </a:prstGeom>
          <a:noFill/>
          <a:ln>
            <a:noFill/>
          </a:ln>
        </p:spPr>
      </p:pic>
      <p:pic>
        <p:nvPicPr>
          <p:cNvPr id="213" name="Google Shape;213;p16"/>
          <p:cNvPicPr preferRelativeResize="0"/>
          <p:nvPr/>
        </p:nvPicPr>
        <p:blipFill>
          <a:blip r:embed="rId12">
            <a:alphaModFix/>
          </a:blip>
          <a:stretch>
            <a:fillRect/>
          </a:stretch>
        </p:blipFill>
        <p:spPr>
          <a:xfrm>
            <a:off x="6936200" y="4239950"/>
            <a:ext cx="3502901" cy="2160641"/>
          </a:xfrm>
          <a:prstGeom prst="rect">
            <a:avLst/>
          </a:prstGeom>
          <a:noFill/>
          <a:ln>
            <a:noFill/>
          </a:ln>
        </p:spPr>
      </p:pic>
      <p:sp>
        <p:nvSpPr>
          <p:cNvPr id="214" name="Google Shape;214;p16"/>
          <p:cNvSpPr txBox="1"/>
          <p:nvPr/>
        </p:nvSpPr>
        <p:spPr>
          <a:xfrm>
            <a:off x="6821025" y="4105725"/>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lt1"/>
                </a:solidFill>
              </a:rPr>
              <a:t>E-tailers</a:t>
            </a:r>
            <a:endParaRPr>
              <a:solidFill>
                <a:schemeClr val="lt1"/>
              </a:solidFill>
            </a:endParaRPr>
          </a:p>
        </p:txBody>
      </p:sp>
      <p:pic>
        <p:nvPicPr>
          <p:cNvPr id="215" name="Google Shape;215;p16"/>
          <p:cNvPicPr preferRelativeResize="0"/>
          <p:nvPr/>
        </p:nvPicPr>
        <p:blipFill>
          <a:blip r:embed="rId13">
            <a:alphaModFix/>
          </a:blip>
          <a:stretch>
            <a:fillRect/>
          </a:stretch>
        </p:blipFill>
        <p:spPr>
          <a:xfrm>
            <a:off x="4761925" y="4763825"/>
            <a:ext cx="1435850" cy="468300"/>
          </a:xfrm>
          <a:prstGeom prst="rect">
            <a:avLst/>
          </a:prstGeom>
          <a:noFill/>
          <a:ln>
            <a:noFill/>
          </a:ln>
        </p:spPr>
      </p:pic>
      <p:pic>
        <p:nvPicPr>
          <p:cNvPr id="216" name="Google Shape;216;p16"/>
          <p:cNvPicPr preferRelativeResize="0"/>
          <p:nvPr/>
        </p:nvPicPr>
        <p:blipFill>
          <a:blip r:embed="rId14">
            <a:alphaModFix/>
          </a:blip>
          <a:stretch>
            <a:fillRect/>
          </a:stretch>
        </p:blipFill>
        <p:spPr>
          <a:xfrm>
            <a:off x="10439100" y="4256588"/>
            <a:ext cx="1277495" cy="468300"/>
          </a:xfrm>
          <a:prstGeom prst="rect">
            <a:avLst/>
          </a:prstGeom>
          <a:noFill/>
          <a:ln>
            <a:noFill/>
          </a:ln>
        </p:spPr>
      </p:pic>
      <p:pic>
        <p:nvPicPr>
          <p:cNvPr id="217" name="Google Shape;217;p16"/>
          <p:cNvPicPr preferRelativeResize="0"/>
          <p:nvPr/>
        </p:nvPicPr>
        <p:blipFill>
          <a:blip r:embed="rId15">
            <a:alphaModFix/>
          </a:blip>
          <a:stretch>
            <a:fillRect/>
          </a:stretch>
        </p:blipFill>
        <p:spPr>
          <a:xfrm>
            <a:off x="10574750" y="4714325"/>
            <a:ext cx="1006200" cy="56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7"/>
          <p:cNvSpPr txBox="1"/>
          <p:nvPr/>
        </p:nvSpPr>
        <p:spPr>
          <a:xfrm>
            <a:off x="6094425" y="1694075"/>
            <a:ext cx="56838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txBox="1"/>
          <p:nvPr/>
        </p:nvSpPr>
        <p:spPr>
          <a:xfrm>
            <a:off x="323850" y="1693975"/>
            <a:ext cx="55362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25" name="Google Shape;225;p17"/>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Introduction to Retail Industry in the U.S.</a:t>
            </a:r>
            <a:endParaRPr/>
          </a:p>
          <a:p>
            <a:pPr indent="0" lvl="0" marL="0" marR="0" rtl="0" algn="l">
              <a:lnSpc>
                <a:spcPct val="100000"/>
              </a:lnSpc>
              <a:spcBef>
                <a:spcPts val="0"/>
              </a:spcBef>
              <a:spcAft>
                <a:spcPts val="0"/>
              </a:spcAft>
              <a:buClr>
                <a:schemeClr val="dk1"/>
              </a:buClr>
              <a:buFont typeface="Arial"/>
              <a:buNone/>
            </a:pPr>
            <a:r>
              <a:rPr lang="en-GB" sz="1800"/>
              <a:t>Definition and performance</a:t>
            </a:r>
            <a:endParaRPr sz="1800"/>
          </a:p>
        </p:txBody>
      </p:sp>
      <p:sp>
        <p:nvSpPr>
          <p:cNvPr id="226" name="Google Shape;226;p17"/>
          <p:cNvSpPr txBox="1"/>
          <p:nvPr/>
        </p:nvSpPr>
        <p:spPr>
          <a:xfrm>
            <a:off x="323850" y="1693975"/>
            <a:ext cx="55362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lang="en-GB"/>
              <a:t>is a sector of the economy that is comprised of individuals and companies engaged in the selling of finished products to end users / consumers.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p:txBody>
      </p:sp>
      <p:sp>
        <p:nvSpPr>
          <p:cNvPr id="227" name="Google Shape;227;p17"/>
          <p:cNvSpPr txBox="1"/>
          <p:nvPr/>
        </p:nvSpPr>
        <p:spPr>
          <a:xfrm>
            <a:off x="6094425" y="1693975"/>
            <a:ext cx="56838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                                    </a:t>
            </a:r>
            <a:r>
              <a:rPr lang="en-GB">
                <a:solidFill>
                  <a:schemeClr val="dk1"/>
                </a:solidFill>
              </a:rPr>
              <a:t>features the largest number of large, lucrative retailers in the world. In 2016, U.S. retail sales reached </a:t>
            </a:r>
            <a:r>
              <a:rPr b="1" lang="en-GB">
                <a:solidFill>
                  <a:schemeClr val="dk1"/>
                </a:solidFill>
              </a:rPr>
              <a:t>$4952.63</a:t>
            </a:r>
            <a:r>
              <a:rPr lang="en-GB">
                <a:solidFill>
                  <a:schemeClr val="dk1"/>
                </a:solidFill>
              </a:rPr>
              <a:t> </a:t>
            </a:r>
            <a:r>
              <a:rPr b="1" lang="en-GB">
                <a:solidFill>
                  <a:schemeClr val="dk1"/>
                </a:solidFill>
              </a:rPr>
              <a:t>billions</a:t>
            </a:r>
            <a:r>
              <a:rPr lang="en-GB">
                <a:solidFill>
                  <a:schemeClr val="dk1"/>
                </a:solidFill>
              </a:rPr>
              <a:t>, </a:t>
            </a:r>
            <a:r>
              <a:rPr b="1" lang="en-GB">
                <a:solidFill>
                  <a:schemeClr val="dk1"/>
                </a:solidFill>
              </a:rPr>
              <a:t>20.8%</a:t>
            </a:r>
            <a:r>
              <a:rPr lang="en-GB">
                <a:solidFill>
                  <a:schemeClr val="dk1"/>
                </a:solidFill>
              </a:rPr>
              <a:t> of worldwide retail sales. </a:t>
            </a:r>
            <a:endParaRPr>
              <a:solidFill>
                <a:schemeClr val="dk1"/>
              </a:solidFill>
            </a:endParaRPr>
          </a:p>
          <a:p>
            <a:pPr indent="0" lvl="0" marL="0" rtl="0" algn="l">
              <a:spcBef>
                <a:spcPts val="0"/>
              </a:spcBef>
              <a:spcAft>
                <a:spcPts val="0"/>
              </a:spcAft>
              <a:buNone/>
            </a:pPr>
            <a:r>
              <a:t/>
            </a:r>
            <a:endParaRPr/>
          </a:p>
        </p:txBody>
      </p:sp>
      <p:sp>
        <p:nvSpPr>
          <p:cNvPr id="228" name="Google Shape;228;p17"/>
          <p:cNvSpPr txBox="1"/>
          <p:nvPr/>
        </p:nvSpPr>
        <p:spPr>
          <a:xfrm>
            <a:off x="247650" y="1617775"/>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The retail industry</a:t>
            </a:r>
            <a:endParaRPr>
              <a:solidFill>
                <a:schemeClr val="lt1"/>
              </a:solidFill>
            </a:endParaRPr>
          </a:p>
        </p:txBody>
      </p:sp>
      <p:sp>
        <p:nvSpPr>
          <p:cNvPr id="229" name="Google Shape;229;p17"/>
          <p:cNvSpPr txBox="1"/>
          <p:nvPr/>
        </p:nvSpPr>
        <p:spPr>
          <a:xfrm>
            <a:off x="6018225" y="1617775"/>
            <a:ext cx="17964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U.S. retail industry</a:t>
            </a:r>
            <a:endParaRPr>
              <a:solidFill>
                <a:schemeClr val="lt1"/>
              </a:solidFill>
            </a:endParaRPr>
          </a:p>
        </p:txBody>
      </p:sp>
      <p:grpSp>
        <p:nvGrpSpPr>
          <p:cNvPr id="230" name="Google Shape;230;p17"/>
          <p:cNvGrpSpPr/>
          <p:nvPr/>
        </p:nvGrpSpPr>
        <p:grpSpPr>
          <a:xfrm>
            <a:off x="6230112" y="2700175"/>
            <a:ext cx="5412426" cy="3526949"/>
            <a:chOff x="6212546" y="2688074"/>
            <a:chExt cx="5296434" cy="3439584"/>
          </a:xfrm>
        </p:grpSpPr>
        <p:pic>
          <p:nvPicPr>
            <p:cNvPr descr="retail industry performance.jpeg" id="231" name="Google Shape;231;p17"/>
            <p:cNvPicPr preferRelativeResize="0"/>
            <p:nvPr/>
          </p:nvPicPr>
          <p:blipFill rotWithShape="1">
            <a:blip r:embed="rId3">
              <a:alphaModFix/>
            </a:blip>
            <a:srcRect b="2591" l="0" r="0" t="0"/>
            <a:stretch/>
          </p:blipFill>
          <p:spPr>
            <a:xfrm>
              <a:off x="6212546" y="2688074"/>
              <a:ext cx="5296434" cy="3439584"/>
            </a:xfrm>
            <a:prstGeom prst="rect">
              <a:avLst/>
            </a:prstGeom>
            <a:noFill/>
            <a:ln>
              <a:noFill/>
            </a:ln>
          </p:spPr>
        </p:pic>
        <p:sp>
          <p:nvSpPr>
            <p:cNvPr id="232" name="Google Shape;232;p17"/>
            <p:cNvSpPr txBox="1"/>
            <p:nvPr/>
          </p:nvSpPr>
          <p:spPr>
            <a:xfrm>
              <a:off x="6702845" y="3709724"/>
              <a:ext cx="18432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FA8DC"/>
                  </a:solidFill>
                </a:rPr>
                <a:t>P</a:t>
              </a:r>
              <a:r>
                <a:rPr lang="en-GB">
                  <a:solidFill>
                    <a:srgbClr val="6FA8DC"/>
                  </a:solidFill>
                </a:rPr>
                <a:t>rofit margin: 2.8%</a:t>
              </a:r>
              <a:endParaRPr>
                <a:solidFill>
                  <a:srgbClr val="6FA8DC"/>
                </a:solidFill>
              </a:endParaRPr>
            </a:p>
            <a:p>
              <a:pPr indent="0" lvl="0" marL="0" rtl="0" algn="l">
                <a:spcBef>
                  <a:spcPts val="0"/>
                </a:spcBef>
                <a:spcAft>
                  <a:spcPts val="0"/>
                </a:spcAft>
                <a:buNone/>
              </a:pPr>
              <a:r>
                <a:rPr lang="en-GB">
                  <a:solidFill>
                    <a:srgbClr val="434343"/>
                  </a:solidFill>
                </a:rPr>
                <a:t>Annual growth: -4.1%</a:t>
              </a:r>
              <a:endParaRPr>
                <a:solidFill>
                  <a:srgbClr val="434343"/>
                </a:solidFill>
              </a:endParaRPr>
            </a:p>
          </p:txBody>
        </p:sp>
        <p:cxnSp>
          <p:nvCxnSpPr>
            <p:cNvPr id="233" name="Google Shape;233;p17"/>
            <p:cNvCxnSpPr>
              <a:endCxn id="234" idx="0"/>
            </p:cNvCxnSpPr>
            <p:nvPr/>
          </p:nvCxnSpPr>
          <p:spPr>
            <a:xfrm>
              <a:off x="9155625" y="4653325"/>
              <a:ext cx="3900" cy="307200"/>
            </a:xfrm>
            <a:prstGeom prst="straightConnector1">
              <a:avLst/>
            </a:prstGeom>
            <a:noFill/>
            <a:ln cap="flat" cmpd="sng" w="28575">
              <a:solidFill>
                <a:srgbClr val="333333"/>
              </a:solidFill>
              <a:prstDash val="solid"/>
              <a:round/>
              <a:headEnd len="med" w="med" type="none"/>
              <a:tailEnd len="med" w="med" type="triangle"/>
            </a:ln>
          </p:spPr>
        </p:cxnSp>
      </p:grpSp>
      <p:sp>
        <p:nvSpPr>
          <p:cNvPr id="235" name="Google Shape;235;p17"/>
          <p:cNvSpPr/>
          <p:nvPr/>
        </p:nvSpPr>
        <p:spPr>
          <a:xfrm>
            <a:off x="6997650" y="4359950"/>
            <a:ext cx="833400" cy="11739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237" name="Google Shape;237;p17"/>
          <p:cNvSpPr/>
          <p:nvPr/>
        </p:nvSpPr>
        <p:spPr>
          <a:xfrm>
            <a:off x="3539875" y="2842050"/>
            <a:ext cx="1796400" cy="1776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17"/>
          <p:cNvPicPr preferRelativeResize="0"/>
          <p:nvPr/>
        </p:nvPicPr>
        <p:blipFill>
          <a:blip r:embed="rId4">
            <a:alphaModFix/>
          </a:blip>
          <a:stretch>
            <a:fillRect/>
          </a:stretch>
        </p:blipFill>
        <p:spPr>
          <a:xfrm>
            <a:off x="247650" y="2679924"/>
            <a:ext cx="5683799" cy="3271492"/>
          </a:xfrm>
          <a:prstGeom prst="rect">
            <a:avLst/>
          </a:prstGeom>
          <a:noFill/>
          <a:ln>
            <a:noFill/>
          </a:ln>
        </p:spPr>
      </p:pic>
      <p:sp>
        <p:nvSpPr>
          <p:cNvPr id="239" name="Google Shape;239;p17"/>
          <p:cNvSpPr/>
          <p:nvPr/>
        </p:nvSpPr>
        <p:spPr>
          <a:xfrm>
            <a:off x="3727750" y="2933475"/>
            <a:ext cx="1730100" cy="1776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8"/>
          <p:cNvSpPr txBox="1"/>
          <p:nvPr/>
        </p:nvSpPr>
        <p:spPr>
          <a:xfrm>
            <a:off x="6094425" y="1694075"/>
            <a:ext cx="56838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txBox="1"/>
          <p:nvPr/>
        </p:nvSpPr>
        <p:spPr>
          <a:xfrm>
            <a:off x="323850" y="1693975"/>
            <a:ext cx="55362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47" name="Google Shape;247;p18"/>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Introduction to Retail Industry in the U.S.</a:t>
            </a:r>
            <a:endParaRPr/>
          </a:p>
          <a:p>
            <a:pPr indent="0" lvl="0" marL="0" marR="0" rtl="0" algn="l">
              <a:lnSpc>
                <a:spcPct val="100000"/>
              </a:lnSpc>
              <a:spcBef>
                <a:spcPts val="0"/>
              </a:spcBef>
              <a:spcAft>
                <a:spcPts val="0"/>
              </a:spcAft>
              <a:buClr>
                <a:schemeClr val="dk1"/>
              </a:buClr>
              <a:buFont typeface="Arial"/>
              <a:buNone/>
            </a:pPr>
            <a:r>
              <a:rPr lang="en-GB" sz="1800"/>
              <a:t>Definition and performance</a:t>
            </a:r>
            <a:endParaRPr sz="1800"/>
          </a:p>
        </p:txBody>
      </p:sp>
      <p:sp>
        <p:nvSpPr>
          <p:cNvPr id="248" name="Google Shape;248;p18"/>
          <p:cNvSpPr txBox="1"/>
          <p:nvPr/>
        </p:nvSpPr>
        <p:spPr>
          <a:xfrm>
            <a:off x="323850" y="1693975"/>
            <a:ext cx="55362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lang="en-GB"/>
              <a:t>is a sector of the economy that is comprised of individuals and companies engaged in the selling of finished products to end users / consumers.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p:txBody>
      </p:sp>
      <p:sp>
        <p:nvSpPr>
          <p:cNvPr id="249" name="Google Shape;249;p18"/>
          <p:cNvSpPr txBox="1"/>
          <p:nvPr/>
        </p:nvSpPr>
        <p:spPr>
          <a:xfrm>
            <a:off x="6094425" y="1693975"/>
            <a:ext cx="56838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                                    </a:t>
            </a:r>
            <a:r>
              <a:rPr lang="en-GB">
                <a:solidFill>
                  <a:schemeClr val="dk1"/>
                </a:solidFill>
              </a:rPr>
              <a:t>features the largest number of large, lucrative retailers in the world. In 2016, U.S. retail sales reached </a:t>
            </a:r>
            <a:r>
              <a:rPr b="1" lang="en-GB">
                <a:solidFill>
                  <a:schemeClr val="dk1"/>
                </a:solidFill>
              </a:rPr>
              <a:t>$4952.63</a:t>
            </a:r>
            <a:r>
              <a:rPr lang="en-GB">
                <a:solidFill>
                  <a:schemeClr val="dk1"/>
                </a:solidFill>
              </a:rPr>
              <a:t> </a:t>
            </a:r>
            <a:r>
              <a:rPr b="1" lang="en-GB">
                <a:solidFill>
                  <a:schemeClr val="dk1"/>
                </a:solidFill>
              </a:rPr>
              <a:t>billions</a:t>
            </a:r>
            <a:r>
              <a:rPr lang="en-GB">
                <a:solidFill>
                  <a:schemeClr val="dk1"/>
                </a:solidFill>
              </a:rPr>
              <a:t>, </a:t>
            </a:r>
            <a:r>
              <a:rPr b="1" lang="en-GB">
                <a:solidFill>
                  <a:schemeClr val="dk1"/>
                </a:solidFill>
              </a:rPr>
              <a:t>20.8%</a:t>
            </a:r>
            <a:r>
              <a:rPr lang="en-GB">
                <a:solidFill>
                  <a:schemeClr val="dk1"/>
                </a:solidFill>
              </a:rPr>
              <a:t> of worldwide retail sales. </a:t>
            </a:r>
            <a:endParaRPr>
              <a:solidFill>
                <a:schemeClr val="dk1"/>
              </a:solidFill>
            </a:endParaRPr>
          </a:p>
          <a:p>
            <a:pPr indent="0" lvl="0" marL="0" rtl="0" algn="l">
              <a:spcBef>
                <a:spcPts val="0"/>
              </a:spcBef>
              <a:spcAft>
                <a:spcPts val="0"/>
              </a:spcAft>
              <a:buNone/>
            </a:pPr>
            <a:r>
              <a:t/>
            </a:r>
            <a:endParaRPr/>
          </a:p>
        </p:txBody>
      </p:sp>
      <p:sp>
        <p:nvSpPr>
          <p:cNvPr id="250" name="Google Shape;250;p18"/>
          <p:cNvSpPr txBox="1"/>
          <p:nvPr/>
        </p:nvSpPr>
        <p:spPr>
          <a:xfrm>
            <a:off x="247650" y="1617775"/>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The retail industry</a:t>
            </a:r>
            <a:endParaRPr>
              <a:solidFill>
                <a:schemeClr val="lt1"/>
              </a:solidFill>
            </a:endParaRPr>
          </a:p>
        </p:txBody>
      </p:sp>
      <p:sp>
        <p:nvSpPr>
          <p:cNvPr id="251" name="Google Shape;251;p18"/>
          <p:cNvSpPr txBox="1"/>
          <p:nvPr/>
        </p:nvSpPr>
        <p:spPr>
          <a:xfrm>
            <a:off x="6018225" y="1617775"/>
            <a:ext cx="17964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U.S. retail industry</a:t>
            </a:r>
            <a:endParaRPr>
              <a:solidFill>
                <a:schemeClr val="lt1"/>
              </a:solidFill>
            </a:endParaRPr>
          </a:p>
        </p:txBody>
      </p:sp>
      <p:sp>
        <p:nvSpPr>
          <p:cNvPr id="252" name="Google Shape;252;p18"/>
          <p:cNvSpPr/>
          <p:nvPr/>
        </p:nvSpPr>
        <p:spPr>
          <a:xfrm>
            <a:off x="9370125" y="4361925"/>
            <a:ext cx="849000" cy="6912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etail industry performance.jpeg" id="253" name="Google Shape;253;p18"/>
          <p:cNvPicPr preferRelativeResize="0"/>
          <p:nvPr/>
        </p:nvPicPr>
        <p:blipFill rotWithShape="1">
          <a:blip r:embed="rId3">
            <a:alphaModFix/>
          </a:blip>
          <a:srcRect b="2591" l="0" r="0" t="0"/>
          <a:stretch/>
        </p:blipFill>
        <p:spPr>
          <a:xfrm>
            <a:off x="6230112" y="2700175"/>
            <a:ext cx="5412426" cy="3526949"/>
          </a:xfrm>
          <a:prstGeom prst="rect">
            <a:avLst/>
          </a:prstGeom>
          <a:noFill/>
          <a:ln>
            <a:noFill/>
          </a:ln>
        </p:spPr>
      </p:pic>
      <p:sp>
        <p:nvSpPr>
          <p:cNvPr id="254" name="Google Shape;254;p18"/>
          <p:cNvSpPr txBox="1"/>
          <p:nvPr/>
        </p:nvSpPr>
        <p:spPr>
          <a:xfrm>
            <a:off x="8928975" y="3594325"/>
            <a:ext cx="18837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FA8DC"/>
                </a:solidFill>
              </a:rPr>
              <a:t>Profit margin: 1.5%</a:t>
            </a:r>
            <a:endParaRPr>
              <a:solidFill>
                <a:srgbClr val="6FA8DC"/>
              </a:solidFill>
            </a:endParaRPr>
          </a:p>
          <a:p>
            <a:pPr indent="0" lvl="0" marL="0" rtl="0" algn="l">
              <a:spcBef>
                <a:spcPts val="0"/>
              </a:spcBef>
              <a:spcAft>
                <a:spcPts val="0"/>
              </a:spcAft>
              <a:buNone/>
            </a:pPr>
            <a:r>
              <a:rPr lang="en-GB">
                <a:solidFill>
                  <a:srgbClr val="434343"/>
                </a:solidFill>
              </a:rPr>
              <a:t>Annual growth: 1.3%</a:t>
            </a:r>
            <a:endParaRPr>
              <a:solidFill>
                <a:srgbClr val="434343"/>
              </a:solidFill>
            </a:endParaRPr>
          </a:p>
        </p:txBody>
      </p:sp>
      <p:sp>
        <p:nvSpPr>
          <p:cNvPr id="255" name="Google Shape;255;p18"/>
          <p:cNvSpPr/>
          <p:nvPr/>
        </p:nvSpPr>
        <p:spPr>
          <a:xfrm>
            <a:off x="9377925" y="4114950"/>
            <a:ext cx="833400" cy="9720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pic>
        <p:nvPicPr>
          <p:cNvPr id="257" name="Google Shape;257;p18"/>
          <p:cNvPicPr preferRelativeResize="0"/>
          <p:nvPr/>
        </p:nvPicPr>
        <p:blipFill>
          <a:blip r:embed="rId4">
            <a:alphaModFix/>
          </a:blip>
          <a:stretch>
            <a:fillRect/>
          </a:stretch>
        </p:blipFill>
        <p:spPr>
          <a:xfrm>
            <a:off x="247650" y="2679924"/>
            <a:ext cx="5683799" cy="3271492"/>
          </a:xfrm>
          <a:prstGeom prst="rect">
            <a:avLst/>
          </a:prstGeom>
          <a:noFill/>
          <a:ln>
            <a:noFill/>
          </a:ln>
        </p:spPr>
      </p:pic>
      <p:sp>
        <p:nvSpPr>
          <p:cNvPr id="258" name="Google Shape;258;p18"/>
          <p:cNvSpPr/>
          <p:nvPr/>
        </p:nvSpPr>
        <p:spPr>
          <a:xfrm>
            <a:off x="323850" y="5305975"/>
            <a:ext cx="1883700" cy="2652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9"/>
          <p:cNvSpPr txBox="1"/>
          <p:nvPr/>
        </p:nvSpPr>
        <p:spPr>
          <a:xfrm>
            <a:off x="6094425" y="1694075"/>
            <a:ext cx="56838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retail industry performance.jpeg" id="264" name="Google Shape;264;p19"/>
          <p:cNvPicPr preferRelativeResize="0"/>
          <p:nvPr/>
        </p:nvPicPr>
        <p:blipFill rotWithShape="1">
          <a:blip r:embed="rId3">
            <a:alphaModFix/>
          </a:blip>
          <a:srcRect b="2591" l="0" r="0" t="0"/>
          <a:stretch/>
        </p:blipFill>
        <p:spPr>
          <a:xfrm>
            <a:off x="6230113" y="2700175"/>
            <a:ext cx="5412426" cy="3526950"/>
          </a:xfrm>
          <a:prstGeom prst="rect">
            <a:avLst/>
          </a:prstGeom>
          <a:noFill/>
          <a:ln>
            <a:noFill/>
          </a:ln>
        </p:spPr>
      </p:pic>
      <p:sp>
        <p:nvSpPr>
          <p:cNvPr id="265" name="Google Shape;265;p19"/>
          <p:cNvSpPr txBox="1"/>
          <p:nvPr/>
        </p:nvSpPr>
        <p:spPr>
          <a:xfrm>
            <a:off x="323850" y="1693975"/>
            <a:ext cx="5536200" cy="4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txBox="1"/>
          <p:nvPr>
            <p:ph idx="12" type="sldNum"/>
          </p:nvPr>
        </p:nvSpPr>
        <p:spPr>
          <a:xfrm>
            <a:off x="11624905" y="6308726"/>
            <a:ext cx="3555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lang="en-GB"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67" name="Google Shape;267;p19"/>
          <p:cNvSpPr txBox="1"/>
          <p:nvPr>
            <p:ph type="title"/>
          </p:nvPr>
        </p:nvSpPr>
        <p:spPr>
          <a:xfrm>
            <a:off x="323850" y="620714"/>
            <a:ext cx="11538000" cy="972000"/>
          </a:xfrm>
          <a:prstGeom prst="rect">
            <a:avLst/>
          </a:prstGeom>
          <a:solidFill>
            <a:schemeClr val="lt1"/>
          </a:solidFill>
          <a:ln>
            <a:noFill/>
          </a:ln>
        </p:spPr>
        <p:txBody>
          <a:bodyPr anchorCtr="0" anchor="t" bIns="0" lIns="144000" spcFirstLastPara="1" rIns="144000" wrap="square" tIns="54000">
            <a:noAutofit/>
          </a:bodyPr>
          <a:lstStyle/>
          <a:p>
            <a:pPr indent="0" lvl="0" marL="0" rtl="0" algn="l">
              <a:spcBef>
                <a:spcPts val="0"/>
              </a:spcBef>
              <a:spcAft>
                <a:spcPts val="0"/>
              </a:spcAft>
              <a:buClr>
                <a:schemeClr val="dk1"/>
              </a:buClr>
              <a:buFont typeface="Arial"/>
              <a:buNone/>
            </a:pPr>
            <a:r>
              <a:rPr lang="en-GB"/>
              <a:t>Introduction to Retail Industry in the U.S.</a:t>
            </a:r>
            <a:endParaRPr/>
          </a:p>
          <a:p>
            <a:pPr indent="0" lvl="0" marL="0" marR="0" rtl="0" algn="l">
              <a:lnSpc>
                <a:spcPct val="100000"/>
              </a:lnSpc>
              <a:spcBef>
                <a:spcPts val="0"/>
              </a:spcBef>
              <a:spcAft>
                <a:spcPts val="0"/>
              </a:spcAft>
              <a:buClr>
                <a:schemeClr val="dk1"/>
              </a:buClr>
              <a:buFont typeface="Arial"/>
              <a:buNone/>
            </a:pPr>
            <a:r>
              <a:rPr lang="en-GB" sz="1800"/>
              <a:t>Definition and performance</a:t>
            </a:r>
            <a:endParaRPr sz="1800"/>
          </a:p>
        </p:txBody>
      </p:sp>
      <p:sp>
        <p:nvSpPr>
          <p:cNvPr id="268" name="Google Shape;268;p19"/>
          <p:cNvSpPr txBox="1"/>
          <p:nvPr/>
        </p:nvSpPr>
        <p:spPr>
          <a:xfrm>
            <a:off x="323850" y="1693975"/>
            <a:ext cx="55362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lang="en-GB"/>
              <a:t>is a sector of the economy that is comprised of individuals and companies engaged in the selling of finished products to end users / consumers.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p:txBody>
      </p:sp>
      <p:sp>
        <p:nvSpPr>
          <p:cNvPr id="269" name="Google Shape;269;p19"/>
          <p:cNvSpPr txBox="1"/>
          <p:nvPr/>
        </p:nvSpPr>
        <p:spPr>
          <a:xfrm>
            <a:off x="6094425" y="1693975"/>
            <a:ext cx="5683800" cy="777600"/>
          </a:xfrm>
          <a:prstGeom prst="rect">
            <a:avLst/>
          </a:prstGeom>
          <a:solidFill>
            <a:srgbClr val="CFE2F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                                    </a:t>
            </a:r>
            <a:r>
              <a:rPr lang="en-GB">
                <a:solidFill>
                  <a:schemeClr val="dk1"/>
                </a:solidFill>
              </a:rPr>
              <a:t>features the largest number of large, lucrative retailers in the world. In 2016, U.S. retail sales reached </a:t>
            </a:r>
            <a:r>
              <a:rPr b="1" lang="en-GB">
                <a:solidFill>
                  <a:schemeClr val="dk1"/>
                </a:solidFill>
              </a:rPr>
              <a:t>$4952.63</a:t>
            </a:r>
            <a:r>
              <a:rPr lang="en-GB">
                <a:solidFill>
                  <a:schemeClr val="dk1"/>
                </a:solidFill>
              </a:rPr>
              <a:t> </a:t>
            </a:r>
            <a:r>
              <a:rPr b="1" lang="en-GB">
                <a:solidFill>
                  <a:schemeClr val="dk1"/>
                </a:solidFill>
              </a:rPr>
              <a:t>billions</a:t>
            </a:r>
            <a:r>
              <a:rPr lang="en-GB">
                <a:solidFill>
                  <a:schemeClr val="dk1"/>
                </a:solidFill>
              </a:rPr>
              <a:t>, </a:t>
            </a:r>
            <a:r>
              <a:rPr b="1" lang="en-GB">
                <a:solidFill>
                  <a:schemeClr val="dk1"/>
                </a:solidFill>
              </a:rPr>
              <a:t>20.8%</a:t>
            </a:r>
            <a:r>
              <a:rPr lang="en-GB">
                <a:solidFill>
                  <a:schemeClr val="dk1"/>
                </a:solidFill>
              </a:rPr>
              <a:t> of worldwide retail sales. </a:t>
            </a:r>
            <a:endParaRPr>
              <a:solidFill>
                <a:schemeClr val="dk1"/>
              </a:solidFill>
            </a:endParaRPr>
          </a:p>
          <a:p>
            <a:pPr indent="0" lvl="0" marL="0" rtl="0" algn="l">
              <a:spcBef>
                <a:spcPts val="0"/>
              </a:spcBef>
              <a:spcAft>
                <a:spcPts val="0"/>
              </a:spcAft>
              <a:buNone/>
            </a:pPr>
            <a:r>
              <a:t/>
            </a:r>
            <a:endParaRPr/>
          </a:p>
        </p:txBody>
      </p:sp>
      <p:sp>
        <p:nvSpPr>
          <p:cNvPr id="270" name="Google Shape;270;p19"/>
          <p:cNvSpPr txBox="1"/>
          <p:nvPr/>
        </p:nvSpPr>
        <p:spPr>
          <a:xfrm>
            <a:off x="247650" y="1617775"/>
            <a:ext cx="17301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The retail industry</a:t>
            </a:r>
            <a:endParaRPr>
              <a:solidFill>
                <a:schemeClr val="lt1"/>
              </a:solidFill>
            </a:endParaRPr>
          </a:p>
        </p:txBody>
      </p:sp>
      <p:sp>
        <p:nvSpPr>
          <p:cNvPr id="271" name="Google Shape;271;p19"/>
          <p:cNvSpPr txBox="1"/>
          <p:nvPr/>
        </p:nvSpPr>
        <p:spPr>
          <a:xfrm>
            <a:off x="6018225" y="1617775"/>
            <a:ext cx="1796400" cy="33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lt1"/>
                </a:solidFill>
              </a:rPr>
              <a:t>U.S. retail industry</a:t>
            </a:r>
            <a:endParaRPr>
              <a:solidFill>
                <a:schemeClr val="lt1"/>
              </a:solidFill>
            </a:endParaRPr>
          </a:p>
        </p:txBody>
      </p:sp>
      <p:sp>
        <p:nvSpPr>
          <p:cNvPr id="272" name="Google Shape;272;p19"/>
          <p:cNvSpPr/>
          <p:nvPr/>
        </p:nvSpPr>
        <p:spPr>
          <a:xfrm>
            <a:off x="8107675" y="4127150"/>
            <a:ext cx="935400" cy="889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txBox="1"/>
          <p:nvPr/>
        </p:nvSpPr>
        <p:spPr>
          <a:xfrm>
            <a:off x="7814625" y="3594325"/>
            <a:ext cx="18837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FA8DC"/>
                </a:solidFill>
              </a:rPr>
              <a:t>Profit margin: 5.5%</a:t>
            </a:r>
            <a:endParaRPr>
              <a:solidFill>
                <a:srgbClr val="6FA8DC"/>
              </a:solidFill>
            </a:endParaRPr>
          </a:p>
          <a:p>
            <a:pPr indent="0" lvl="0" marL="0" rtl="0" algn="l">
              <a:spcBef>
                <a:spcPts val="0"/>
              </a:spcBef>
              <a:spcAft>
                <a:spcPts val="0"/>
              </a:spcAft>
              <a:buNone/>
            </a:pPr>
            <a:r>
              <a:rPr lang="en-GB">
                <a:solidFill>
                  <a:srgbClr val="434343"/>
                </a:solidFill>
              </a:rPr>
              <a:t>Annual growth: 3.5%</a:t>
            </a:r>
            <a:endParaRPr>
              <a:solidFill>
                <a:srgbClr val="434343"/>
              </a:solidFill>
            </a:endParaRPr>
          </a:p>
        </p:txBody>
      </p:sp>
      <p:sp>
        <p:nvSpPr>
          <p:cNvPr id="274" name="Google Shape;274;p19"/>
          <p:cNvSpPr txBox="1"/>
          <p:nvPr>
            <p:ph idx="10" type="dt"/>
          </p:nvPr>
        </p:nvSpPr>
        <p:spPr>
          <a:xfrm>
            <a:off x="10916511" y="6308726"/>
            <a:ext cx="612000" cy="468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a:t>30</a:t>
            </a:r>
            <a:r>
              <a:rPr lang="en-GB" sz="800">
                <a:solidFill>
                  <a:schemeClr val="dk1"/>
                </a:solidFill>
                <a:latin typeface="Arial"/>
                <a:ea typeface="Arial"/>
                <a:cs typeface="Arial"/>
                <a:sym typeface="Arial"/>
              </a:rPr>
              <a:t>.1</a:t>
            </a:r>
            <a:r>
              <a:rPr lang="en-GB"/>
              <a:t>0</a:t>
            </a:r>
            <a:r>
              <a:rPr lang="en-GB" sz="800">
                <a:solidFill>
                  <a:schemeClr val="dk1"/>
                </a:solidFill>
                <a:latin typeface="Arial"/>
                <a:ea typeface="Arial"/>
                <a:cs typeface="Arial"/>
                <a:sym typeface="Arial"/>
              </a:rPr>
              <a:t>.201</a:t>
            </a:r>
            <a:r>
              <a:rPr lang="en-GB"/>
              <a:t>7</a:t>
            </a:r>
            <a:endParaRPr sz="800">
              <a:solidFill>
                <a:schemeClr val="dk1"/>
              </a:solidFill>
              <a:latin typeface="Arial"/>
              <a:ea typeface="Arial"/>
              <a:cs typeface="Arial"/>
              <a:sym typeface="Arial"/>
            </a:endParaRPr>
          </a:p>
        </p:txBody>
      </p:sp>
      <p:sp>
        <p:nvSpPr>
          <p:cNvPr id="275" name="Google Shape;275;p19"/>
          <p:cNvSpPr/>
          <p:nvPr/>
        </p:nvSpPr>
        <p:spPr>
          <a:xfrm>
            <a:off x="462625" y="3237350"/>
            <a:ext cx="935400" cy="889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19"/>
          <p:cNvPicPr preferRelativeResize="0"/>
          <p:nvPr/>
        </p:nvPicPr>
        <p:blipFill>
          <a:blip r:embed="rId4">
            <a:alphaModFix/>
          </a:blip>
          <a:stretch>
            <a:fillRect/>
          </a:stretch>
        </p:blipFill>
        <p:spPr>
          <a:xfrm>
            <a:off x="247650" y="2679924"/>
            <a:ext cx="5683799" cy="3271492"/>
          </a:xfrm>
          <a:prstGeom prst="rect">
            <a:avLst/>
          </a:prstGeom>
          <a:noFill/>
          <a:ln>
            <a:noFill/>
          </a:ln>
        </p:spPr>
      </p:pic>
      <p:sp>
        <p:nvSpPr>
          <p:cNvPr id="277" name="Google Shape;277;p19"/>
          <p:cNvSpPr/>
          <p:nvPr/>
        </p:nvSpPr>
        <p:spPr>
          <a:xfrm>
            <a:off x="462625" y="3452250"/>
            <a:ext cx="1796400" cy="2946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th_praesentation_16zu9_ETH1">
  <a:themeElements>
    <a:clrScheme name="ETH 1 - Externe Kommunikation">
      <a:dk1>
        <a:srgbClr val="000000"/>
      </a:dk1>
      <a:lt1>
        <a:srgbClr val="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